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rels" ContentType="application/vnd.openxmlformats-package.relationships+xml"/>
  <Default Extension="xml" ContentType="application/xml"/>
  <Default Extension="fntdata" ContentType="application/x-fontdata"/>
  <Default Extension="docx" ContentType="application/vnd.openxmlformats-officedocument.wordprocessingml.document"/>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65"/>
  </p:notesMasterIdLst>
  <p:sldIdLst>
    <p:sldId id="356" r:id="rId3"/>
    <p:sldId id="357" r:id="rId4"/>
    <p:sldId id="358" r:id="rId5"/>
    <p:sldId id="359" r:id="rId6"/>
    <p:sldId id="360" r:id="rId7"/>
    <p:sldId id="361" r:id="rId8"/>
    <p:sldId id="362" r:id="rId9"/>
    <p:sldId id="363" r:id="rId10"/>
    <p:sldId id="364" r:id="rId11"/>
    <p:sldId id="365" r:id="rId12"/>
    <p:sldId id="366" r:id="rId13"/>
    <p:sldId id="367" r:id="rId14"/>
    <p:sldId id="368" r:id="rId15"/>
    <p:sldId id="369" r:id="rId16"/>
    <p:sldId id="370" r:id="rId17"/>
    <p:sldId id="371" r:id="rId18"/>
    <p:sldId id="372" r:id="rId19"/>
    <p:sldId id="373" r:id="rId20"/>
    <p:sldId id="374" r:id="rId21"/>
    <p:sldId id="375" r:id="rId22"/>
    <p:sldId id="256" r:id="rId23"/>
    <p:sldId id="259" r:id="rId24"/>
    <p:sldId id="313" r:id="rId25"/>
    <p:sldId id="338" r:id="rId26"/>
    <p:sldId id="340" r:id="rId27"/>
    <p:sldId id="262" r:id="rId28"/>
    <p:sldId id="264" r:id="rId29"/>
    <p:sldId id="341" r:id="rId30"/>
    <p:sldId id="321" r:id="rId31"/>
    <p:sldId id="322" r:id="rId32"/>
    <p:sldId id="266" r:id="rId33"/>
    <p:sldId id="342" r:id="rId34"/>
    <p:sldId id="343" r:id="rId35"/>
    <p:sldId id="344" r:id="rId36"/>
    <p:sldId id="268" r:id="rId37"/>
    <p:sldId id="269" r:id="rId38"/>
    <p:sldId id="270" r:id="rId39"/>
    <p:sldId id="273" r:id="rId40"/>
    <p:sldId id="274" r:id="rId41"/>
    <p:sldId id="275" r:id="rId42"/>
    <p:sldId id="277" r:id="rId43"/>
    <p:sldId id="345" r:id="rId44"/>
    <p:sldId id="279" r:id="rId45"/>
    <p:sldId id="281" r:id="rId46"/>
    <p:sldId id="282" r:id="rId47"/>
    <p:sldId id="305" r:id="rId48"/>
    <p:sldId id="346" r:id="rId49"/>
    <p:sldId id="347" r:id="rId50"/>
    <p:sldId id="348" r:id="rId51"/>
    <p:sldId id="286" r:id="rId52"/>
    <p:sldId id="287" r:id="rId53"/>
    <p:sldId id="306" r:id="rId54"/>
    <p:sldId id="291" r:id="rId55"/>
    <p:sldId id="310" r:id="rId56"/>
    <p:sldId id="351" r:id="rId57"/>
    <p:sldId id="352" r:id="rId58"/>
    <p:sldId id="349" r:id="rId59"/>
    <p:sldId id="301" r:id="rId60"/>
    <p:sldId id="337" r:id="rId61"/>
    <p:sldId id="355" r:id="rId62"/>
    <p:sldId id="354" r:id="rId63"/>
    <p:sldId id="353" r:id="rId64"/>
  </p:sldIdLst>
  <p:sldSz cx="9144000" cy="5143500" type="screen16x9"/>
  <p:notesSz cx="6858000" cy="9144000"/>
  <p:embeddedFontLst>
    <p:embeddedFont>
      <p:font typeface="Open Sans" panose="020B0604020202020204" charset="0"/>
      <p:regular r:id="rId66"/>
      <p:bold r:id="rId67"/>
      <p:italic r:id="rId68"/>
      <p:boldItalic r:id="rId69"/>
    </p:embeddedFont>
    <p:embeddedFont>
      <p:font typeface="Palatino Linotype" panose="02040502050505030304" pitchFamily="18" charset="0"/>
      <p:regular r:id="rId70"/>
      <p:bold r:id="rId71"/>
      <p:italic r:id="rId72"/>
      <p:boldItalic r:id="rId73"/>
    </p:embeddedFont>
    <p:embeddedFont>
      <p:font typeface="Cambria Math" panose="02040503050406030204" pitchFamily="18" charset="0"/>
      <p:regular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14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3504CE0-DB88-45E9-9528-990517D5C9B6}">
  <a:tblStyle styleId="{33504CE0-DB88-45E9-9528-990517D5C9B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49" autoAdjust="0"/>
    <p:restoredTop sz="94694"/>
  </p:normalViewPr>
  <p:slideViewPr>
    <p:cSldViewPr snapToGrid="0">
      <p:cViewPr varScale="1">
        <p:scale>
          <a:sx n="154" d="100"/>
          <a:sy n="154" d="100"/>
        </p:scale>
        <p:origin x="346" y="115"/>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font" Target="fonts/font3.fntdata"/><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font" Target="fonts/font1.fntdata"/><Relationship Id="rId74" Type="http://schemas.openxmlformats.org/officeDocument/2006/relationships/font" Target="fonts/font9.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4.fntdata"/><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5.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9.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0.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1.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23.wmf"/><Relationship Id="rId1" Type="http://schemas.openxmlformats.org/officeDocument/2006/relationships/image" Target="../media/image22.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5.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6.wmf"/></Relationships>
</file>

<file path=ppt/media/image1.png>
</file>

<file path=ppt/media/image10.png>
</file>

<file path=ppt/media/image11.png>
</file>

<file path=ppt/media/image12.png>
</file>

<file path=ppt/media/image13.png>
</file>

<file path=ppt/media/image14.png>
</file>

<file path=ppt/media/image15.png>
</file>

<file path=ppt/media/image16.wmf>
</file>

<file path=ppt/media/image17.wmf>
</file>

<file path=ppt/media/image18.png>
</file>

<file path=ppt/media/image19.wmf>
</file>

<file path=ppt/media/image2.png>
</file>

<file path=ppt/media/image20.wmf>
</file>

<file path=ppt/media/image21.wmf>
</file>

<file path=ppt/media/image22.wmf>
</file>

<file path=ppt/media/image23.wmf>
</file>

<file path=ppt/media/image24.png>
</file>

<file path=ppt/media/image25.wmf>
</file>

<file path=ppt/media/image26.wm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2605133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57515110cb_1_4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g57515110cb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3233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62a7771621_0_3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201" name="Google Shape;201;g62a777162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44332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62ab51fd84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g62ab51fd8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140499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62ab51fd84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g62ab51fd8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827996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61265ad5f5_0_9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g61265ad5f5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11758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62a7771621_0_5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25" name="Google Shape;225;g62a777162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479177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62a7771621_0_7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234" name="Google Shape;234;g62a7771621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32721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62a7771621_0_7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40" name="Google Shape;240;g62a7771621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0005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62a7771621_0_8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49" name="Google Shape;249;g62a7771621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94004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62a7771621_0_8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49" name="Google Shape;249;g62a7771621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18152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62a7771621_0_10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76" name="Google Shape;276;g62a7771621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38884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57515110cb_1_20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41" name="Google Shape;141;g57515110cb_1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80803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646198fe3c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g646198fe3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28720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646198fe3c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155" name="Google Shape;155;g646198fe3c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816562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021618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756333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2287a28b8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181" name="Google Shape;181;g62287a28b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94428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646198fe3c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646198fe3c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80606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646198fe3c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646198fe3c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0623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854ed1cda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854ed1cda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63767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854ed1cda9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854ed1cda9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72035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646f7ac38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646f7ac38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19487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57515110cb_1_29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150" name="Google Shape;150;g57515110cb_1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800331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646f7ac38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646f7ac38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09194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646f7ac38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646f7ac38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38743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646f7ac38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646f7ac38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32346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647293ff5d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647293ff5d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9738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646198fe3c_0_9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252" name="Google Shape;252;g646198fe3c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46864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62287a28b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62287a28b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23331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62287a28b8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62287a28b8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083792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646198fe3c_0_9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292" name="Google Shape;292;g646198fe3c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888436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646198fe3c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646198fe3c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723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6463a1fcc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6463a1fcc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84757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62a7771621_0_3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56" name="Google Shape;156;g62a777162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992995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6463a1fcc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6463a1fcc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69089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463a1fccc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326" name="Google Shape;326;g6463a1fc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8170178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651f5eb01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651f5eb01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954661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646198fe3c_0_11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348" name="Google Shape;348;g646198fe3c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1948947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646198fe3c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646198fe3c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999502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646198fe3c_0_10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390" name="Google Shape;390;g646198fe3c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5159812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646198fe3c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646198fe3c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631023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646198fe3c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646198fe3c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543019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646198fe3c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646198fe3c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4818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646198fe3c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646198fe3c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1876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62a7771621_0_3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56" name="Google Shape;156;g62a777162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584049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47293ff5d_0_14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511" name="Google Shape;511;g647293ff5d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727778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47293ff5d_0_14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511" name="Google Shape;511;g647293ff5d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8214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47293ff5d_0_14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[ALL PARTICIPATION]</a:t>
            </a:r>
            <a:endParaRPr/>
          </a:p>
        </p:txBody>
      </p:sp>
      <p:sp>
        <p:nvSpPr>
          <p:cNvPr id="511" name="Google Shape;511;g647293ff5d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893391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62a7771621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65" name="Google Shape;165;g62a77716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82899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62a7771621_0_2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74" name="Google Shape;174;g62a7771621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603539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62a7771621_0_1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83" name="Google Shape;183;g62a7771621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011561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62a7771621_0_4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92" name="Google Shape;192;g62a7771621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7240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54"/>
        <p:cNvGrpSpPr/>
        <p:nvPr/>
      </p:nvGrpSpPr>
      <p:grpSpPr>
        <a:xfrm>
          <a:off x="0" y="0"/>
          <a:ext cx="0" cy="0"/>
          <a:chOff x="0" y="0"/>
          <a:chExt cx="0" cy="0"/>
        </a:xfrm>
      </p:grpSpPr>
      <p:pic>
        <p:nvPicPr>
          <p:cNvPr id="55" name="Google Shape;55;p14"/>
          <p:cNvPicPr preferRelativeResize="0"/>
          <p:nvPr/>
        </p:nvPicPr>
        <p:blipFill rotWithShape="1">
          <a:blip r:embed="rId2">
            <a:alphaModFix/>
          </a:blip>
          <a:srcRect r="7800" b="7535"/>
          <a:stretch/>
        </p:blipFill>
        <p:spPr>
          <a:xfrm>
            <a:off x="6579650" y="2571750"/>
            <a:ext cx="2564400" cy="2571900"/>
          </a:xfrm>
          <a:prstGeom prst="rect">
            <a:avLst/>
          </a:prstGeom>
          <a:noFill/>
          <a:ln>
            <a:noFill/>
          </a:ln>
        </p:spPr>
      </p:pic>
      <p:sp>
        <p:nvSpPr>
          <p:cNvPr id="56" name="Google Shape;56;p14"/>
          <p:cNvSpPr txBox="1">
            <a:spLocks noGrp="1"/>
          </p:cNvSpPr>
          <p:nvPr>
            <p:ph type="title"/>
          </p:nvPr>
        </p:nvSpPr>
        <p:spPr>
          <a:xfrm>
            <a:off x="457200" y="834727"/>
            <a:ext cx="8229600" cy="1389300"/>
          </a:xfrm>
          <a:prstGeom prst="rect">
            <a:avLst/>
          </a:prstGeom>
          <a:noFill/>
          <a:ln>
            <a:noFill/>
          </a:ln>
        </p:spPr>
        <p:txBody>
          <a:bodyPr spcFirstLastPara="1" wrap="square" lIns="34275" tIns="34275" rIns="34275" bIns="34275" anchor="b" anchorCtr="0">
            <a:noAutofit/>
          </a:bodyPr>
          <a:lstStyle>
            <a:lvl1pPr marL="0" marR="0" lvl="0" indent="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1pPr>
            <a:lvl2pPr marL="0" marR="0" lvl="1" indent="88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2pPr>
            <a:lvl3pPr marL="0" marR="0" lvl="2" indent="177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3pPr>
            <a:lvl4pPr marL="0" marR="0" lvl="3" indent="2540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4pPr>
            <a:lvl5pPr marL="0" marR="0" lvl="4" indent="342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5pPr>
            <a:lvl6pPr marL="0" marR="0" lvl="5" indent="431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6pPr>
            <a:lvl7pPr marL="0" marR="0" lvl="6" indent="5207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7pPr>
            <a:lvl8pPr marL="0" marR="0" lvl="7" indent="596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8pPr>
            <a:lvl9pPr marL="0" marR="0" lvl="8" indent="685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9pPr>
          </a:lstStyle>
          <a:p>
            <a:endParaRPr/>
          </a:p>
        </p:txBody>
      </p:sp>
      <p:sp>
        <p:nvSpPr>
          <p:cNvPr id="57" name="Google Shape;57;p14"/>
          <p:cNvSpPr txBox="1">
            <a:spLocks noGrp="1"/>
          </p:cNvSpPr>
          <p:nvPr>
            <p:ph type="body" idx="1"/>
          </p:nvPr>
        </p:nvSpPr>
        <p:spPr>
          <a:xfrm>
            <a:off x="457200" y="2195513"/>
            <a:ext cx="5038800" cy="10035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131250"/>
              </a:lnSpc>
              <a:spcBef>
                <a:spcPts val="0"/>
              </a:spcBef>
              <a:spcAft>
                <a:spcPts val="0"/>
              </a:spcAft>
              <a:buClr>
                <a:srgbClr val="9CBDD8"/>
              </a:buClr>
              <a:buSzPts val="500"/>
              <a:buFont typeface="Open Sans"/>
              <a:buNone/>
              <a:defRPr sz="2400" b="0" i="0" u="none" strike="noStrike" cap="none">
                <a:solidFill>
                  <a:srgbClr val="9CBDD8"/>
                </a:solidFill>
                <a:latin typeface="Open Sans"/>
                <a:ea typeface="Open Sans"/>
                <a:cs typeface="Open Sans"/>
                <a:sym typeface="Open Sans"/>
              </a:defRPr>
            </a:lvl1pPr>
            <a:lvl2pPr marL="914400" marR="0" lvl="1" indent="-228600" algn="l" rtl="0">
              <a:lnSpc>
                <a:spcPct val="131250"/>
              </a:lnSpc>
              <a:spcBef>
                <a:spcPts val="0"/>
              </a:spcBef>
              <a:spcAft>
                <a:spcPts val="0"/>
              </a:spcAft>
              <a:buClr>
                <a:srgbClr val="9CBDD8"/>
              </a:buClr>
              <a:buSzPts val="500"/>
              <a:buFont typeface="Open Sans"/>
              <a:buNone/>
              <a:defRPr sz="2400" b="0" i="0" u="none" strike="noStrike" cap="none">
                <a:solidFill>
                  <a:srgbClr val="9CBDD8"/>
                </a:solidFill>
                <a:latin typeface="Open Sans"/>
                <a:ea typeface="Open Sans"/>
                <a:cs typeface="Open Sans"/>
                <a:sym typeface="Open Sans"/>
              </a:defRPr>
            </a:lvl2pPr>
            <a:lvl3pPr marL="1371600" marR="0" lvl="2" indent="-228600" algn="l" rtl="0">
              <a:lnSpc>
                <a:spcPct val="131250"/>
              </a:lnSpc>
              <a:spcBef>
                <a:spcPts val="0"/>
              </a:spcBef>
              <a:spcAft>
                <a:spcPts val="0"/>
              </a:spcAft>
              <a:buClr>
                <a:srgbClr val="9CBDD8"/>
              </a:buClr>
              <a:buSzPts val="500"/>
              <a:buFont typeface="Open Sans"/>
              <a:buNone/>
              <a:defRPr sz="2400" b="0" i="0" u="none" strike="noStrike" cap="none">
                <a:solidFill>
                  <a:srgbClr val="9CBDD8"/>
                </a:solidFill>
                <a:latin typeface="Open Sans"/>
                <a:ea typeface="Open Sans"/>
                <a:cs typeface="Open Sans"/>
                <a:sym typeface="Open Sans"/>
              </a:defRPr>
            </a:lvl3pPr>
            <a:lvl4pPr marL="1828800" marR="0" lvl="3" indent="-228600" algn="l" rtl="0">
              <a:lnSpc>
                <a:spcPct val="131250"/>
              </a:lnSpc>
              <a:spcBef>
                <a:spcPts val="0"/>
              </a:spcBef>
              <a:spcAft>
                <a:spcPts val="0"/>
              </a:spcAft>
              <a:buClr>
                <a:srgbClr val="9CBDD8"/>
              </a:buClr>
              <a:buSzPts val="500"/>
              <a:buFont typeface="Open Sans"/>
              <a:buNone/>
              <a:defRPr sz="2400" b="0" i="0" u="none" strike="noStrike" cap="none">
                <a:solidFill>
                  <a:srgbClr val="9CBDD8"/>
                </a:solidFill>
                <a:latin typeface="Open Sans"/>
                <a:ea typeface="Open Sans"/>
                <a:cs typeface="Open Sans"/>
                <a:sym typeface="Open Sans"/>
              </a:defRPr>
            </a:lvl4pPr>
            <a:lvl5pPr marL="2286000" marR="0" lvl="4" indent="-228600" algn="l" rtl="0">
              <a:lnSpc>
                <a:spcPct val="131250"/>
              </a:lnSpc>
              <a:spcBef>
                <a:spcPts val="0"/>
              </a:spcBef>
              <a:spcAft>
                <a:spcPts val="0"/>
              </a:spcAft>
              <a:buClr>
                <a:srgbClr val="9CBDD8"/>
              </a:buClr>
              <a:buSzPts val="500"/>
              <a:buFont typeface="Open Sans"/>
              <a:buNone/>
              <a:defRPr sz="2400" b="0" i="0" u="none" strike="noStrike" cap="none">
                <a:solidFill>
                  <a:srgbClr val="9CBDD8"/>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9pPr>
          </a:lstStyle>
          <a:p>
            <a:endParaRPr/>
          </a:p>
        </p:txBody>
      </p:sp>
      <p:sp>
        <p:nvSpPr>
          <p:cNvPr id="58" name="Google Shape;58;p14"/>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gue" type="tx">
  <p:cSld name="TITLE_AND_BODY">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457200" y="1295400"/>
            <a:ext cx="8229600" cy="1390800"/>
          </a:xfrm>
          <a:prstGeom prst="rect">
            <a:avLst/>
          </a:prstGeom>
          <a:noFill/>
          <a:ln>
            <a:noFill/>
          </a:ln>
        </p:spPr>
        <p:txBody>
          <a:bodyPr spcFirstLastPara="1" wrap="square" lIns="34275" tIns="34275" rIns="34275" bIns="34275" anchor="b" anchorCtr="0">
            <a:noAutofit/>
          </a:bodyPr>
          <a:lstStyle>
            <a:lvl1pPr marL="0" marR="0" lvl="0" indent="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1pPr>
            <a:lvl2pPr marL="0" marR="0" lvl="1" indent="88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2pPr>
            <a:lvl3pPr marL="0" marR="0" lvl="2" indent="177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3pPr>
            <a:lvl4pPr marL="0" marR="0" lvl="3" indent="2540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4pPr>
            <a:lvl5pPr marL="0" marR="0" lvl="4" indent="342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5pPr>
            <a:lvl6pPr marL="0" marR="0" lvl="5" indent="431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6pPr>
            <a:lvl7pPr marL="0" marR="0" lvl="6" indent="5207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7pPr>
            <a:lvl8pPr marL="0" marR="0" lvl="7" indent="596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8pPr>
            <a:lvl9pPr marL="0" marR="0" lvl="8" indent="685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9pPr>
          </a:lstStyle>
          <a:p>
            <a:endParaRPr/>
          </a:p>
        </p:txBody>
      </p:sp>
      <p:sp>
        <p:nvSpPr>
          <p:cNvPr id="61" name="Google Shape;61;p15"/>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p:cSld name="Title">
    <p:bg>
      <p:bgPr>
        <a:solidFill>
          <a:srgbClr val="FFFFFF"/>
        </a:solidFill>
        <a:effectLst/>
      </p:bgPr>
    </p:bg>
    <p:spTree>
      <p:nvGrpSpPr>
        <p:cNvPr id="1" name="Shape 62"/>
        <p:cNvGrpSpPr/>
        <p:nvPr/>
      </p:nvGrpSpPr>
      <p:grpSpPr>
        <a:xfrm>
          <a:off x="0" y="0"/>
          <a:ext cx="0" cy="0"/>
          <a:chOff x="0" y="0"/>
          <a:chExt cx="0" cy="0"/>
        </a:xfrm>
      </p:grpSpPr>
      <p:sp>
        <p:nvSpPr>
          <p:cNvPr id="63" name="Google Shape;63;p16"/>
          <p:cNvSpPr txBox="1">
            <a:spLocks noGrp="1"/>
          </p:cNvSpPr>
          <p:nvPr>
            <p:ph type="body" idx="1"/>
          </p:nvPr>
        </p:nvSpPr>
        <p:spPr>
          <a:xfrm>
            <a:off x="457200" y="914251"/>
            <a:ext cx="8229600" cy="3096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100000"/>
              </a:lnSpc>
              <a:spcBef>
                <a:spcPts val="0"/>
              </a:spcBef>
              <a:spcAft>
                <a:spcPts val="0"/>
              </a:spcAft>
              <a:buClr>
                <a:srgbClr val="02B3E4"/>
              </a:buClr>
              <a:buSzPts val="500"/>
              <a:buFont typeface="Open Sans"/>
              <a:buNone/>
              <a:defRPr sz="1800" b="0" i="0" u="none" strike="noStrike" cap="none">
                <a:solidFill>
                  <a:srgbClr val="02B3E4"/>
                </a:solidFill>
                <a:latin typeface="Open Sans"/>
                <a:ea typeface="Open Sans"/>
                <a:cs typeface="Open Sans"/>
                <a:sym typeface="Open Sans"/>
              </a:defRPr>
            </a:lvl1pPr>
            <a:lvl2pPr marL="914400" marR="0" lvl="1"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2pPr>
            <a:lvl3pPr marL="1371600" marR="0" lvl="2"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3pPr>
            <a:lvl4pPr marL="1828800" marR="0" lvl="3"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4pPr>
            <a:lvl5pPr marL="2286000" marR="0" lvl="4"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64" name="Google Shape;64;p16"/>
          <p:cNvSpPr txBox="1">
            <a:spLocks noGrp="1"/>
          </p:cNvSpPr>
          <p:nvPr>
            <p:ph type="body" idx="2"/>
          </p:nvPr>
        </p:nvSpPr>
        <p:spPr>
          <a:xfrm>
            <a:off x="457200" y="4914900"/>
            <a:ext cx="3957600" cy="1143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100000"/>
              </a:lnSpc>
              <a:spcBef>
                <a:spcPts val="0"/>
              </a:spcBef>
              <a:spcAft>
                <a:spcPts val="0"/>
              </a:spcAft>
              <a:buClr>
                <a:srgbClr val="7D97AD"/>
              </a:buClr>
              <a:buSzPts val="500"/>
              <a:buFont typeface="Open Sans"/>
              <a:buNone/>
              <a:defRPr sz="700" b="0" i="0" u="none" strike="noStrike" cap="none">
                <a:solidFill>
                  <a:srgbClr val="7D97AD"/>
                </a:solidFill>
                <a:latin typeface="Open Sans"/>
                <a:ea typeface="Open Sans"/>
                <a:cs typeface="Open Sans"/>
                <a:sym typeface="Open Sans"/>
              </a:defRPr>
            </a:lvl1pPr>
            <a:lvl2pPr marL="914400" marR="0" lvl="1"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2pPr>
            <a:lvl3pPr marL="1371600" marR="0" lvl="2"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3pPr>
            <a:lvl4pPr marL="1828800" marR="0" lvl="3"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4pPr>
            <a:lvl5pPr marL="2286000" marR="0" lvl="4"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65" name="Google Shape;65;p16"/>
          <p:cNvSpPr txBox="1">
            <a:spLocks noGrp="1"/>
          </p:cNvSpPr>
          <p:nvPr>
            <p:ph type="title"/>
          </p:nvPr>
        </p:nvSpPr>
        <p:spPr>
          <a:xfrm>
            <a:off x="457200" y="304800"/>
            <a:ext cx="8229600" cy="595200"/>
          </a:xfrm>
          <a:prstGeom prst="rect">
            <a:avLst/>
          </a:prstGeom>
          <a:noFill/>
          <a:ln>
            <a:noFill/>
          </a:ln>
        </p:spPr>
        <p:txBody>
          <a:bodyPr spcFirstLastPara="1" wrap="square" lIns="34275" tIns="34275" rIns="34275" bIns="34275" anchor="t" anchorCtr="0">
            <a:noAutofit/>
          </a:bodyPr>
          <a:lstStyle>
            <a:lvl1pPr marL="0" marR="0" lvl="0" indent="0" algn="l" rtl="0">
              <a:lnSpc>
                <a:spcPct val="100000"/>
              </a:lnSpc>
              <a:spcBef>
                <a:spcPts val="0"/>
              </a:spcBef>
              <a:spcAft>
                <a:spcPts val="0"/>
              </a:spcAft>
              <a:buClr>
                <a:srgbClr val="2D3D4A"/>
              </a:buClr>
              <a:buSzPts val="500"/>
              <a:buFont typeface="Open Sans"/>
              <a:buNone/>
              <a:defRPr sz="3600" b="0" i="0" u="none" strike="noStrike" cap="none">
                <a:solidFill>
                  <a:srgbClr val="2D3D4A"/>
                </a:solidFill>
                <a:latin typeface="Open Sans"/>
                <a:ea typeface="Open Sans"/>
                <a:cs typeface="Open Sans"/>
                <a:sym typeface="Open Sans"/>
              </a:defRPr>
            </a:lvl1pPr>
            <a:lvl2pPr marL="0" marR="0" lvl="1" indent="88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2pPr>
            <a:lvl3pPr marL="0" marR="0" lvl="2" indent="177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3pPr>
            <a:lvl4pPr marL="0" marR="0" lvl="3" indent="2540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4pPr>
            <a:lvl5pPr marL="0" marR="0" lvl="4" indent="342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5pPr>
            <a:lvl6pPr marL="0" marR="0" lvl="5" indent="431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6pPr>
            <a:lvl7pPr marL="0" marR="0" lvl="6" indent="5207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7pPr>
            <a:lvl8pPr marL="0" marR="0" lvl="7" indent="596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8pPr>
            <a:lvl9pPr marL="0" marR="0" lvl="8" indent="685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9pPr>
          </a:lstStyle>
          <a:p>
            <a:endParaRPr/>
          </a:p>
        </p:txBody>
      </p:sp>
      <p:sp>
        <p:nvSpPr>
          <p:cNvPr id="66" name="Google Shape;66;p16"/>
          <p:cNvSpPr txBox="1">
            <a:spLocks noGrp="1"/>
          </p:cNvSpPr>
          <p:nvPr>
            <p:ph type="sldNum" idx="12"/>
          </p:nvPr>
        </p:nvSpPr>
        <p:spPr>
          <a:xfrm>
            <a:off x="8635403" y="4914900"/>
            <a:ext cx="102900" cy="114300"/>
          </a:xfrm>
          <a:prstGeom prst="rect">
            <a:avLst/>
          </a:prstGeom>
          <a:noFill/>
          <a:ln>
            <a:noFill/>
          </a:ln>
        </p:spPr>
        <p:txBody>
          <a:bodyPr spcFirstLastPara="1" wrap="square" lIns="0" tIns="0" rIns="0" bIns="0" anchor="t" anchorCtr="0">
            <a:noAutofit/>
          </a:bodyPr>
          <a:lstStyle>
            <a:lvl1pPr marL="0" marR="0" lvl="0"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1pPr>
            <a:lvl2pPr marL="0" marR="0" lvl="1"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2pPr>
            <a:lvl3pPr marL="0" marR="0" lvl="2"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3pPr>
            <a:lvl4pPr marL="0" marR="0" lvl="3"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4pPr>
            <a:lvl5pPr marL="0" marR="0" lvl="4"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5pPr>
            <a:lvl6pPr marL="0" marR="0" lvl="5"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6pPr>
            <a:lvl7pPr marL="0" marR="0" lvl="6"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7pPr>
            <a:lvl8pPr marL="0" marR="0" lvl="7"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8pPr>
            <a:lvl9pPr marL="0" marR="0" lvl="8"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solidFill>
                <a:srgbClr val="929292"/>
              </a:solidFill>
            </a:endParaRPr>
          </a:p>
        </p:txBody>
      </p:sp>
      <p:sp>
        <p:nvSpPr>
          <p:cNvPr id="67" name="Google Shape;67;p16"/>
          <p:cNvSpPr txBox="1">
            <a:spLocks noGrp="1"/>
          </p:cNvSpPr>
          <p:nvPr>
            <p:ph type="body" idx="3"/>
          </p:nvPr>
        </p:nvSpPr>
        <p:spPr>
          <a:xfrm>
            <a:off x="457200" y="1715877"/>
            <a:ext cx="8229600" cy="2857800"/>
          </a:xfrm>
          <a:prstGeom prst="rect">
            <a:avLst/>
          </a:prstGeom>
          <a:noFill/>
          <a:ln>
            <a:noFill/>
          </a:ln>
        </p:spPr>
        <p:txBody>
          <a:bodyPr spcFirstLastPara="1" wrap="square" lIns="34275" tIns="34275" rIns="34275" bIns="34275" anchor="ctr" anchorCtr="0">
            <a:noAutofit/>
          </a:bodyPr>
          <a:lstStyle>
            <a:lvl1pPr marL="457200" marR="0" lvl="0"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1pPr>
            <a:lvl2pPr marL="914400" marR="0" lvl="1"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2pPr>
            <a:lvl3pPr marL="1371600" marR="0" lvl="2"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3pPr>
            <a:lvl4pPr marL="1828800" marR="0" lvl="3"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4pPr>
            <a:lvl5pPr marL="2286000" marR="0" lvl="4"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gue with Subtitle">
  <p:cSld name="Segue with Subtitle">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457200" y="1295400"/>
            <a:ext cx="8229600" cy="1390800"/>
          </a:xfrm>
          <a:prstGeom prst="rect">
            <a:avLst/>
          </a:prstGeom>
          <a:noFill/>
          <a:ln>
            <a:noFill/>
          </a:ln>
        </p:spPr>
        <p:txBody>
          <a:bodyPr spcFirstLastPara="1" wrap="square" lIns="34275" tIns="34275" rIns="34275" bIns="34275" anchor="b" anchorCtr="0">
            <a:noAutofit/>
          </a:bodyPr>
          <a:lstStyle>
            <a:lvl1pPr marL="0" marR="0" lvl="0" indent="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1pPr>
            <a:lvl2pPr marL="0" marR="0" lvl="1" indent="88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2pPr>
            <a:lvl3pPr marL="0" marR="0" lvl="2" indent="177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3pPr>
            <a:lvl4pPr marL="0" marR="0" lvl="3" indent="2540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4pPr>
            <a:lvl5pPr marL="0" marR="0" lvl="4" indent="342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5pPr>
            <a:lvl6pPr marL="0" marR="0" lvl="5" indent="431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6pPr>
            <a:lvl7pPr marL="0" marR="0" lvl="6" indent="5207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7pPr>
            <a:lvl8pPr marL="0" marR="0" lvl="7" indent="596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8pPr>
            <a:lvl9pPr marL="0" marR="0" lvl="8" indent="685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9pPr>
          </a:lstStyle>
          <a:p>
            <a:endParaRPr/>
          </a:p>
        </p:txBody>
      </p:sp>
      <p:sp>
        <p:nvSpPr>
          <p:cNvPr id="70" name="Google Shape;70;p17"/>
          <p:cNvSpPr txBox="1">
            <a:spLocks noGrp="1"/>
          </p:cNvSpPr>
          <p:nvPr>
            <p:ph type="body" idx="1"/>
          </p:nvPr>
        </p:nvSpPr>
        <p:spPr>
          <a:xfrm>
            <a:off x="457200" y="2633663"/>
            <a:ext cx="8229600" cy="13908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131250"/>
              </a:lnSpc>
              <a:spcBef>
                <a:spcPts val="0"/>
              </a:spcBef>
              <a:spcAft>
                <a:spcPts val="0"/>
              </a:spcAft>
              <a:buClr>
                <a:srgbClr val="9CBDD8"/>
              </a:buClr>
              <a:buSzPts val="500"/>
              <a:buFont typeface="Open Sans"/>
              <a:buNone/>
              <a:defRPr sz="2400" b="0" i="0" u="none" strike="noStrike" cap="none">
                <a:solidFill>
                  <a:srgbClr val="9CBDD8"/>
                </a:solidFill>
                <a:latin typeface="Open Sans"/>
                <a:ea typeface="Open Sans"/>
                <a:cs typeface="Open Sans"/>
                <a:sym typeface="Open Sans"/>
              </a:defRPr>
            </a:lvl1pPr>
            <a:lvl2pPr marL="914400" marR="0" lvl="1" indent="-228600" algn="l" rtl="0">
              <a:lnSpc>
                <a:spcPct val="131250"/>
              </a:lnSpc>
              <a:spcBef>
                <a:spcPts val="0"/>
              </a:spcBef>
              <a:spcAft>
                <a:spcPts val="0"/>
              </a:spcAft>
              <a:buClr>
                <a:srgbClr val="9CBDD8"/>
              </a:buClr>
              <a:buSzPts val="500"/>
              <a:buFont typeface="Open Sans"/>
              <a:buNone/>
              <a:defRPr sz="2400" b="0" i="0" u="none" strike="noStrike" cap="none">
                <a:solidFill>
                  <a:srgbClr val="9CBDD8"/>
                </a:solidFill>
                <a:latin typeface="Open Sans"/>
                <a:ea typeface="Open Sans"/>
                <a:cs typeface="Open Sans"/>
                <a:sym typeface="Open Sans"/>
              </a:defRPr>
            </a:lvl2pPr>
            <a:lvl3pPr marL="1371600" marR="0" lvl="2" indent="-228600" algn="l" rtl="0">
              <a:lnSpc>
                <a:spcPct val="131250"/>
              </a:lnSpc>
              <a:spcBef>
                <a:spcPts val="0"/>
              </a:spcBef>
              <a:spcAft>
                <a:spcPts val="0"/>
              </a:spcAft>
              <a:buClr>
                <a:srgbClr val="9CBDD8"/>
              </a:buClr>
              <a:buSzPts val="500"/>
              <a:buFont typeface="Open Sans"/>
              <a:buNone/>
              <a:defRPr sz="2400" b="0" i="0" u="none" strike="noStrike" cap="none">
                <a:solidFill>
                  <a:srgbClr val="9CBDD8"/>
                </a:solidFill>
                <a:latin typeface="Open Sans"/>
                <a:ea typeface="Open Sans"/>
                <a:cs typeface="Open Sans"/>
                <a:sym typeface="Open Sans"/>
              </a:defRPr>
            </a:lvl3pPr>
            <a:lvl4pPr marL="1828800" marR="0" lvl="3" indent="-228600" algn="l" rtl="0">
              <a:lnSpc>
                <a:spcPct val="131250"/>
              </a:lnSpc>
              <a:spcBef>
                <a:spcPts val="0"/>
              </a:spcBef>
              <a:spcAft>
                <a:spcPts val="0"/>
              </a:spcAft>
              <a:buClr>
                <a:srgbClr val="9CBDD8"/>
              </a:buClr>
              <a:buSzPts val="500"/>
              <a:buFont typeface="Open Sans"/>
              <a:buNone/>
              <a:defRPr sz="2400" b="0" i="0" u="none" strike="noStrike" cap="none">
                <a:solidFill>
                  <a:srgbClr val="9CBDD8"/>
                </a:solidFill>
                <a:latin typeface="Open Sans"/>
                <a:ea typeface="Open Sans"/>
                <a:cs typeface="Open Sans"/>
                <a:sym typeface="Open Sans"/>
              </a:defRPr>
            </a:lvl4pPr>
            <a:lvl5pPr marL="2286000" marR="0" lvl="4" indent="-228600" algn="l" rtl="0">
              <a:lnSpc>
                <a:spcPct val="131250"/>
              </a:lnSpc>
              <a:spcBef>
                <a:spcPts val="0"/>
              </a:spcBef>
              <a:spcAft>
                <a:spcPts val="0"/>
              </a:spcAft>
              <a:buClr>
                <a:srgbClr val="9CBDD8"/>
              </a:buClr>
              <a:buSzPts val="500"/>
              <a:buFont typeface="Open Sans"/>
              <a:buNone/>
              <a:defRPr sz="2400" b="0" i="0" u="none" strike="noStrike" cap="none">
                <a:solidFill>
                  <a:srgbClr val="9CBDD8"/>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71" name="Google Shape;71;p17"/>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gue with Subtitle Light">
  <p:cSld name="Segue with Subtitle Light">
    <p:bg>
      <p:bgPr>
        <a:solidFill>
          <a:srgbClr val="02B3E4"/>
        </a:solidFill>
        <a:effectLst/>
      </p:bgPr>
    </p:bg>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457200" y="1295400"/>
            <a:ext cx="8229600" cy="1390800"/>
          </a:xfrm>
          <a:prstGeom prst="rect">
            <a:avLst/>
          </a:prstGeom>
          <a:noFill/>
          <a:ln>
            <a:noFill/>
          </a:ln>
        </p:spPr>
        <p:txBody>
          <a:bodyPr spcFirstLastPara="1" wrap="square" lIns="34275" tIns="34275" rIns="34275" bIns="34275" anchor="b" anchorCtr="0">
            <a:noAutofit/>
          </a:bodyPr>
          <a:lstStyle>
            <a:lvl1pPr marL="0" marR="0" lvl="0" indent="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1pPr>
            <a:lvl2pPr marL="0" marR="0" lvl="1" indent="88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2pPr>
            <a:lvl3pPr marL="0" marR="0" lvl="2" indent="177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3pPr>
            <a:lvl4pPr marL="0" marR="0" lvl="3" indent="2540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4pPr>
            <a:lvl5pPr marL="0" marR="0" lvl="4" indent="342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5pPr>
            <a:lvl6pPr marL="0" marR="0" lvl="5" indent="431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6pPr>
            <a:lvl7pPr marL="0" marR="0" lvl="6" indent="5207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7pPr>
            <a:lvl8pPr marL="0" marR="0" lvl="7" indent="596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8pPr>
            <a:lvl9pPr marL="0" marR="0" lvl="8" indent="685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9pPr>
          </a:lstStyle>
          <a:p>
            <a:endParaRPr/>
          </a:p>
        </p:txBody>
      </p:sp>
      <p:sp>
        <p:nvSpPr>
          <p:cNvPr id="74" name="Google Shape;74;p18"/>
          <p:cNvSpPr txBox="1">
            <a:spLocks noGrp="1"/>
          </p:cNvSpPr>
          <p:nvPr>
            <p:ph type="body" idx="1"/>
          </p:nvPr>
        </p:nvSpPr>
        <p:spPr>
          <a:xfrm>
            <a:off x="457200" y="2633663"/>
            <a:ext cx="8229600" cy="13908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131250"/>
              </a:lnSpc>
              <a:spcBef>
                <a:spcPts val="0"/>
              </a:spcBef>
              <a:spcAft>
                <a:spcPts val="0"/>
              </a:spcAft>
              <a:buClr>
                <a:srgbClr val="FAFBFC"/>
              </a:buClr>
              <a:buSzPts val="500"/>
              <a:buFont typeface="Open Sans"/>
              <a:buNone/>
              <a:defRPr sz="2400" b="0" i="0" u="none" strike="noStrike" cap="none">
                <a:solidFill>
                  <a:srgbClr val="FAFBFC"/>
                </a:solidFill>
                <a:latin typeface="Open Sans"/>
                <a:ea typeface="Open Sans"/>
                <a:cs typeface="Open Sans"/>
                <a:sym typeface="Open Sans"/>
              </a:defRPr>
            </a:lvl1pPr>
            <a:lvl2pPr marL="914400" marR="0" lvl="1" indent="-228600" algn="l" rtl="0">
              <a:lnSpc>
                <a:spcPct val="131250"/>
              </a:lnSpc>
              <a:spcBef>
                <a:spcPts val="0"/>
              </a:spcBef>
              <a:spcAft>
                <a:spcPts val="0"/>
              </a:spcAft>
              <a:buClr>
                <a:srgbClr val="FAFBFC"/>
              </a:buClr>
              <a:buSzPts val="500"/>
              <a:buFont typeface="Open Sans"/>
              <a:buNone/>
              <a:defRPr sz="2400" b="0" i="0" u="none" strike="noStrike" cap="none">
                <a:solidFill>
                  <a:srgbClr val="FAFBFC"/>
                </a:solidFill>
                <a:latin typeface="Open Sans"/>
                <a:ea typeface="Open Sans"/>
                <a:cs typeface="Open Sans"/>
                <a:sym typeface="Open Sans"/>
              </a:defRPr>
            </a:lvl2pPr>
            <a:lvl3pPr marL="1371600" marR="0" lvl="2" indent="-228600" algn="l" rtl="0">
              <a:lnSpc>
                <a:spcPct val="131250"/>
              </a:lnSpc>
              <a:spcBef>
                <a:spcPts val="0"/>
              </a:spcBef>
              <a:spcAft>
                <a:spcPts val="0"/>
              </a:spcAft>
              <a:buClr>
                <a:srgbClr val="FAFBFC"/>
              </a:buClr>
              <a:buSzPts val="500"/>
              <a:buFont typeface="Open Sans"/>
              <a:buNone/>
              <a:defRPr sz="2400" b="0" i="0" u="none" strike="noStrike" cap="none">
                <a:solidFill>
                  <a:srgbClr val="FAFBFC"/>
                </a:solidFill>
                <a:latin typeface="Open Sans"/>
                <a:ea typeface="Open Sans"/>
                <a:cs typeface="Open Sans"/>
                <a:sym typeface="Open Sans"/>
              </a:defRPr>
            </a:lvl3pPr>
            <a:lvl4pPr marL="1828800" marR="0" lvl="3" indent="-228600" algn="l" rtl="0">
              <a:lnSpc>
                <a:spcPct val="131250"/>
              </a:lnSpc>
              <a:spcBef>
                <a:spcPts val="0"/>
              </a:spcBef>
              <a:spcAft>
                <a:spcPts val="0"/>
              </a:spcAft>
              <a:buClr>
                <a:srgbClr val="FAFBFC"/>
              </a:buClr>
              <a:buSzPts val="500"/>
              <a:buFont typeface="Open Sans"/>
              <a:buNone/>
              <a:defRPr sz="2400" b="0" i="0" u="none" strike="noStrike" cap="none">
                <a:solidFill>
                  <a:srgbClr val="FAFBFC"/>
                </a:solidFill>
                <a:latin typeface="Open Sans"/>
                <a:ea typeface="Open Sans"/>
                <a:cs typeface="Open Sans"/>
                <a:sym typeface="Open Sans"/>
              </a:defRPr>
            </a:lvl4pPr>
            <a:lvl5pPr marL="2286000" marR="0" lvl="4" indent="-228600" algn="l" rtl="0">
              <a:lnSpc>
                <a:spcPct val="131250"/>
              </a:lnSpc>
              <a:spcBef>
                <a:spcPts val="0"/>
              </a:spcBef>
              <a:spcAft>
                <a:spcPts val="0"/>
              </a:spcAft>
              <a:buClr>
                <a:srgbClr val="FAFBFC"/>
              </a:buClr>
              <a:buSzPts val="500"/>
              <a:buFont typeface="Open Sans"/>
              <a:buNone/>
              <a:defRPr sz="2400" b="0" i="0" u="none" strike="noStrike" cap="none">
                <a:solidFill>
                  <a:srgbClr val="FAFBFC"/>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75" name="Google Shape;75;p18"/>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gue Light">
  <p:cSld name="Segue Light">
    <p:bg>
      <p:bgPr>
        <a:solidFill>
          <a:srgbClr val="02B3E4"/>
        </a:solidFill>
        <a:effectLst/>
      </p:bgPr>
    </p:bg>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457200" y="1295400"/>
            <a:ext cx="8229600" cy="1390800"/>
          </a:xfrm>
          <a:prstGeom prst="rect">
            <a:avLst/>
          </a:prstGeom>
          <a:noFill/>
          <a:ln>
            <a:noFill/>
          </a:ln>
        </p:spPr>
        <p:txBody>
          <a:bodyPr spcFirstLastPara="1" wrap="square" lIns="34275" tIns="34275" rIns="34275" bIns="34275" anchor="b" anchorCtr="0">
            <a:noAutofit/>
          </a:bodyPr>
          <a:lstStyle>
            <a:lvl1pPr marL="0" marR="0" lvl="0" indent="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1pPr>
            <a:lvl2pPr marL="0" marR="0" lvl="1" indent="88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2pPr>
            <a:lvl3pPr marL="0" marR="0" lvl="2" indent="177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3pPr>
            <a:lvl4pPr marL="0" marR="0" lvl="3" indent="2540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4pPr>
            <a:lvl5pPr marL="0" marR="0" lvl="4" indent="342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5pPr>
            <a:lvl6pPr marL="0" marR="0" lvl="5" indent="431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6pPr>
            <a:lvl7pPr marL="0" marR="0" lvl="6" indent="5207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7pPr>
            <a:lvl8pPr marL="0" marR="0" lvl="7" indent="596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8pPr>
            <a:lvl9pPr marL="0" marR="0" lvl="8" indent="685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9pPr>
          </a:lstStyle>
          <a:p>
            <a:endParaRPr/>
          </a:p>
        </p:txBody>
      </p:sp>
      <p:sp>
        <p:nvSpPr>
          <p:cNvPr id="78" name="Google Shape;78;p19"/>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Quote">
  <p:cSld name="Quote">
    <p:bg>
      <p:bgPr>
        <a:solidFill>
          <a:srgbClr val="FFFFFF"/>
        </a:solidFill>
        <a:effectLst/>
      </p:bgPr>
    </p:bg>
    <p:spTree>
      <p:nvGrpSpPr>
        <p:cNvPr id="1" name="Shape 79"/>
        <p:cNvGrpSpPr/>
        <p:nvPr/>
      </p:nvGrpSpPr>
      <p:grpSpPr>
        <a:xfrm>
          <a:off x="0" y="0"/>
          <a:ext cx="0" cy="0"/>
          <a:chOff x="0" y="0"/>
          <a:chExt cx="0" cy="0"/>
        </a:xfrm>
      </p:grpSpPr>
      <p:sp>
        <p:nvSpPr>
          <p:cNvPr id="80" name="Google Shape;80;p20"/>
          <p:cNvSpPr txBox="1">
            <a:spLocks noGrp="1"/>
          </p:cNvSpPr>
          <p:nvPr>
            <p:ph type="title"/>
          </p:nvPr>
        </p:nvSpPr>
        <p:spPr>
          <a:xfrm>
            <a:off x="457200" y="667978"/>
            <a:ext cx="8229600" cy="2665800"/>
          </a:xfrm>
          <a:prstGeom prst="rect">
            <a:avLst/>
          </a:prstGeom>
          <a:noFill/>
          <a:ln>
            <a:noFill/>
          </a:ln>
        </p:spPr>
        <p:txBody>
          <a:bodyPr spcFirstLastPara="1" wrap="square" lIns="34275" tIns="34275" rIns="34275" bIns="34275" anchor="b" anchorCtr="0">
            <a:noAutofit/>
          </a:bodyPr>
          <a:lstStyle>
            <a:lvl1pPr marL="152400" marR="0" lvl="0" indent="-152400" algn="l" rtl="0">
              <a:lnSpc>
                <a:spcPct val="100000"/>
              </a:lnSpc>
              <a:spcBef>
                <a:spcPts val="0"/>
              </a:spcBef>
              <a:spcAft>
                <a:spcPts val="0"/>
              </a:spcAft>
              <a:buClr>
                <a:srgbClr val="2D3D4A"/>
              </a:buClr>
              <a:buSzPts val="500"/>
              <a:buFont typeface="Open Sans"/>
              <a:buNone/>
              <a:defRPr sz="3600" b="0" i="1" u="none" strike="noStrike" cap="none">
                <a:solidFill>
                  <a:srgbClr val="2D3D4A"/>
                </a:solidFill>
                <a:latin typeface="Open Sans"/>
                <a:ea typeface="Open Sans"/>
                <a:cs typeface="Open Sans"/>
                <a:sym typeface="Open Sans"/>
              </a:defRPr>
            </a:lvl1pPr>
            <a:lvl2pPr marL="0" marR="0" lvl="1" indent="88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2pPr>
            <a:lvl3pPr marL="0" marR="0" lvl="2" indent="177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3pPr>
            <a:lvl4pPr marL="0" marR="0" lvl="3" indent="2540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4pPr>
            <a:lvl5pPr marL="0" marR="0" lvl="4" indent="342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5pPr>
            <a:lvl6pPr marL="0" marR="0" lvl="5" indent="431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6pPr>
            <a:lvl7pPr marL="0" marR="0" lvl="6" indent="5207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7pPr>
            <a:lvl8pPr marL="0" marR="0" lvl="7" indent="596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8pPr>
            <a:lvl9pPr marL="0" marR="0" lvl="8" indent="685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9pPr>
          </a:lstStyle>
          <a:p>
            <a:endParaRPr/>
          </a:p>
        </p:txBody>
      </p:sp>
      <p:sp>
        <p:nvSpPr>
          <p:cNvPr id="81" name="Google Shape;81;p20"/>
          <p:cNvSpPr txBox="1">
            <a:spLocks noGrp="1"/>
          </p:cNvSpPr>
          <p:nvPr>
            <p:ph type="body" idx="1"/>
          </p:nvPr>
        </p:nvSpPr>
        <p:spPr>
          <a:xfrm>
            <a:off x="609600" y="3419475"/>
            <a:ext cx="8077200" cy="7449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135416"/>
              </a:lnSpc>
              <a:spcBef>
                <a:spcPts val="0"/>
              </a:spcBef>
              <a:spcAft>
                <a:spcPts val="0"/>
              </a:spcAft>
              <a:buClr>
                <a:srgbClr val="02B3E4"/>
              </a:buClr>
              <a:buSzPts val="500"/>
              <a:buFont typeface="Open Sans"/>
              <a:buNone/>
              <a:defRPr sz="1800" b="0" i="0" u="none" strike="noStrike" cap="none">
                <a:solidFill>
                  <a:srgbClr val="02B3E4"/>
                </a:solidFill>
                <a:latin typeface="Open Sans"/>
                <a:ea typeface="Open Sans"/>
                <a:cs typeface="Open Sans"/>
                <a:sym typeface="Open Sans"/>
              </a:defRPr>
            </a:lvl1pPr>
            <a:lvl2pPr marL="914400" marR="0" lvl="1" indent="-228600" algn="l" rtl="0">
              <a:lnSpc>
                <a:spcPct val="135416"/>
              </a:lnSpc>
              <a:spcBef>
                <a:spcPts val="0"/>
              </a:spcBef>
              <a:spcAft>
                <a:spcPts val="0"/>
              </a:spcAft>
              <a:buClr>
                <a:srgbClr val="02B3E4"/>
              </a:buClr>
              <a:buSzPts val="500"/>
              <a:buFont typeface="Open Sans"/>
              <a:buNone/>
              <a:defRPr sz="1800" b="0" i="0" u="none" strike="noStrike" cap="none">
                <a:solidFill>
                  <a:srgbClr val="02B3E4"/>
                </a:solidFill>
                <a:latin typeface="Open Sans"/>
                <a:ea typeface="Open Sans"/>
                <a:cs typeface="Open Sans"/>
                <a:sym typeface="Open Sans"/>
              </a:defRPr>
            </a:lvl2pPr>
            <a:lvl3pPr marL="1371600" marR="0" lvl="2" indent="-228600" algn="l" rtl="0">
              <a:lnSpc>
                <a:spcPct val="135416"/>
              </a:lnSpc>
              <a:spcBef>
                <a:spcPts val="0"/>
              </a:spcBef>
              <a:spcAft>
                <a:spcPts val="0"/>
              </a:spcAft>
              <a:buClr>
                <a:srgbClr val="02B3E4"/>
              </a:buClr>
              <a:buSzPts val="500"/>
              <a:buFont typeface="Open Sans"/>
              <a:buNone/>
              <a:defRPr sz="1800" b="0" i="0" u="none" strike="noStrike" cap="none">
                <a:solidFill>
                  <a:srgbClr val="02B3E4"/>
                </a:solidFill>
                <a:latin typeface="Open Sans"/>
                <a:ea typeface="Open Sans"/>
                <a:cs typeface="Open Sans"/>
                <a:sym typeface="Open Sans"/>
              </a:defRPr>
            </a:lvl3pPr>
            <a:lvl4pPr marL="1828800" marR="0" lvl="3" indent="-228600" algn="l" rtl="0">
              <a:lnSpc>
                <a:spcPct val="135416"/>
              </a:lnSpc>
              <a:spcBef>
                <a:spcPts val="0"/>
              </a:spcBef>
              <a:spcAft>
                <a:spcPts val="0"/>
              </a:spcAft>
              <a:buClr>
                <a:srgbClr val="02B3E4"/>
              </a:buClr>
              <a:buSzPts val="500"/>
              <a:buFont typeface="Open Sans"/>
              <a:buNone/>
              <a:defRPr sz="1800" b="0" i="0" u="none" strike="noStrike" cap="none">
                <a:solidFill>
                  <a:srgbClr val="02B3E4"/>
                </a:solidFill>
                <a:latin typeface="Open Sans"/>
                <a:ea typeface="Open Sans"/>
                <a:cs typeface="Open Sans"/>
                <a:sym typeface="Open Sans"/>
              </a:defRPr>
            </a:lvl4pPr>
            <a:lvl5pPr marL="2286000" marR="0" lvl="4" indent="-228600" algn="l" rtl="0">
              <a:lnSpc>
                <a:spcPct val="135416"/>
              </a:lnSpc>
              <a:spcBef>
                <a:spcPts val="0"/>
              </a:spcBef>
              <a:spcAft>
                <a:spcPts val="0"/>
              </a:spcAft>
              <a:buClr>
                <a:srgbClr val="02B3E4"/>
              </a:buClr>
              <a:buSzPts val="500"/>
              <a:buFont typeface="Open Sans"/>
              <a:buNone/>
              <a:defRPr sz="1800" b="0" i="0" u="none" strike="noStrike" cap="none">
                <a:solidFill>
                  <a:srgbClr val="02B3E4"/>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82" name="Google Shape;82;p20"/>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with Content &amp; Image">
  <p:cSld name="Title with Content &amp; Image">
    <p:bg>
      <p:bgPr>
        <a:solidFill>
          <a:srgbClr val="FFFFFF"/>
        </a:solidFill>
        <a:effectLst/>
      </p:bgPr>
    </p:bg>
    <p:spTree>
      <p:nvGrpSpPr>
        <p:cNvPr id="1" name="Shape 89"/>
        <p:cNvGrpSpPr/>
        <p:nvPr/>
      </p:nvGrpSpPr>
      <p:grpSpPr>
        <a:xfrm>
          <a:off x="0" y="0"/>
          <a:ext cx="0" cy="0"/>
          <a:chOff x="0" y="0"/>
          <a:chExt cx="0" cy="0"/>
        </a:xfrm>
      </p:grpSpPr>
      <p:sp>
        <p:nvSpPr>
          <p:cNvPr id="90" name="Google Shape;90;p22"/>
          <p:cNvSpPr txBox="1">
            <a:spLocks noGrp="1"/>
          </p:cNvSpPr>
          <p:nvPr>
            <p:ph type="body" idx="1"/>
          </p:nvPr>
        </p:nvSpPr>
        <p:spPr>
          <a:xfrm>
            <a:off x="457200" y="912875"/>
            <a:ext cx="8229600" cy="3096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100000"/>
              </a:lnSpc>
              <a:spcBef>
                <a:spcPts val="0"/>
              </a:spcBef>
              <a:spcAft>
                <a:spcPts val="0"/>
              </a:spcAft>
              <a:buClr>
                <a:srgbClr val="02B3E4"/>
              </a:buClr>
              <a:buSzPts val="500"/>
              <a:buFont typeface="Open Sans"/>
              <a:buNone/>
              <a:defRPr sz="1800" b="0" i="0" u="none" strike="noStrike" cap="none">
                <a:solidFill>
                  <a:srgbClr val="02B3E4"/>
                </a:solidFill>
                <a:latin typeface="Open Sans"/>
                <a:ea typeface="Open Sans"/>
                <a:cs typeface="Open Sans"/>
                <a:sym typeface="Open Sans"/>
              </a:defRPr>
            </a:lvl1pPr>
            <a:lvl2pPr marL="914400" marR="0" lvl="1"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2pPr>
            <a:lvl3pPr marL="1371600" marR="0" lvl="2"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3pPr>
            <a:lvl4pPr marL="1828800" marR="0" lvl="3"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4pPr>
            <a:lvl5pPr marL="2286000" marR="0" lvl="4"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91" name="Google Shape;91;p22"/>
          <p:cNvSpPr txBox="1">
            <a:spLocks noGrp="1"/>
          </p:cNvSpPr>
          <p:nvPr>
            <p:ph type="body" idx="2"/>
          </p:nvPr>
        </p:nvSpPr>
        <p:spPr>
          <a:xfrm>
            <a:off x="457200" y="4914900"/>
            <a:ext cx="3957600" cy="1143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100000"/>
              </a:lnSpc>
              <a:spcBef>
                <a:spcPts val="0"/>
              </a:spcBef>
              <a:spcAft>
                <a:spcPts val="0"/>
              </a:spcAft>
              <a:buClr>
                <a:srgbClr val="7D97AD"/>
              </a:buClr>
              <a:buSzPts val="500"/>
              <a:buFont typeface="Open Sans"/>
              <a:buNone/>
              <a:defRPr sz="700" b="0" i="0" u="none" strike="noStrike" cap="none">
                <a:solidFill>
                  <a:srgbClr val="7D97AD"/>
                </a:solidFill>
                <a:latin typeface="Open Sans"/>
                <a:ea typeface="Open Sans"/>
                <a:cs typeface="Open Sans"/>
                <a:sym typeface="Open Sans"/>
              </a:defRPr>
            </a:lvl1pPr>
            <a:lvl2pPr marL="914400" marR="0" lvl="1"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2pPr>
            <a:lvl3pPr marL="1371600" marR="0" lvl="2"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3pPr>
            <a:lvl4pPr marL="1828800" marR="0" lvl="3"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4pPr>
            <a:lvl5pPr marL="2286000" marR="0" lvl="4"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92" name="Google Shape;92;p22"/>
          <p:cNvSpPr txBox="1">
            <a:spLocks noGrp="1"/>
          </p:cNvSpPr>
          <p:nvPr>
            <p:ph type="title"/>
          </p:nvPr>
        </p:nvSpPr>
        <p:spPr>
          <a:xfrm>
            <a:off x="457200" y="304800"/>
            <a:ext cx="8229600" cy="593700"/>
          </a:xfrm>
          <a:prstGeom prst="rect">
            <a:avLst/>
          </a:prstGeom>
          <a:noFill/>
          <a:ln>
            <a:noFill/>
          </a:ln>
        </p:spPr>
        <p:txBody>
          <a:bodyPr spcFirstLastPara="1" wrap="square" lIns="34275" tIns="34275" rIns="34275" bIns="34275" anchor="t" anchorCtr="0">
            <a:noAutofit/>
          </a:bodyPr>
          <a:lstStyle>
            <a:lvl1pPr marL="0" marR="0" lvl="0" indent="0" algn="l" rtl="0">
              <a:lnSpc>
                <a:spcPct val="100000"/>
              </a:lnSpc>
              <a:spcBef>
                <a:spcPts val="0"/>
              </a:spcBef>
              <a:spcAft>
                <a:spcPts val="0"/>
              </a:spcAft>
              <a:buClr>
                <a:srgbClr val="2D3D4A"/>
              </a:buClr>
              <a:buSzPts val="500"/>
              <a:buFont typeface="Open Sans"/>
              <a:buNone/>
              <a:defRPr sz="3600" b="0" i="0" u="none" strike="noStrike" cap="none">
                <a:solidFill>
                  <a:srgbClr val="2D3D4A"/>
                </a:solidFill>
                <a:latin typeface="Open Sans"/>
                <a:ea typeface="Open Sans"/>
                <a:cs typeface="Open Sans"/>
                <a:sym typeface="Open Sans"/>
              </a:defRPr>
            </a:lvl1pPr>
            <a:lvl2pPr marL="0" marR="0" lvl="1" indent="88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2pPr>
            <a:lvl3pPr marL="0" marR="0" lvl="2" indent="177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3pPr>
            <a:lvl4pPr marL="0" marR="0" lvl="3" indent="2540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4pPr>
            <a:lvl5pPr marL="0" marR="0" lvl="4" indent="342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5pPr>
            <a:lvl6pPr marL="0" marR="0" lvl="5" indent="431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6pPr>
            <a:lvl7pPr marL="0" marR="0" lvl="6" indent="5207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7pPr>
            <a:lvl8pPr marL="0" marR="0" lvl="7" indent="596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8pPr>
            <a:lvl9pPr marL="0" marR="0" lvl="8" indent="685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9pPr>
          </a:lstStyle>
          <a:p>
            <a:endParaRPr/>
          </a:p>
        </p:txBody>
      </p:sp>
      <p:sp>
        <p:nvSpPr>
          <p:cNvPr id="93" name="Google Shape;93;p22"/>
          <p:cNvSpPr txBox="1">
            <a:spLocks noGrp="1"/>
          </p:cNvSpPr>
          <p:nvPr>
            <p:ph type="body" idx="3"/>
          </p:nvPr>
        </p:nvSpPr>
        <p:spPr>
          <a:xfrm>
            <a:off x="457200" y="1714500"/>
            <a:ext cx="4025100" cy="28575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700"/>
              </a:spcBef>
              <a:spcAft>
                <a:spcPts val="0"/>
              </a:spcAft>
              <a:buClr>
                <a:srgbClr val="2D3D4A"/>
              </a:buClr>
              <a:buSzPts val="1400"/>
              <a:buFont typeface="Open Sans"/>
              <a:buChar char="•"/>
              <a:defRPr sz="1800" b="0" i="0" u="none" strike="noStrike" cap="none">
                <a:solidFill>
                  <a:srgbClr val="2D3D4A"/>
                </a:solidFill>
                <a:latin typeface="Open Sans"/>
                <a:ea typeface="Open Sans"/>
                <a:cs typeface="Open Sans"/>
                <a:sym typeface="Open Sans"/>
              </a:defRPr>
            </a:lvl1pPr>
            <a:lvl2pPr marL="914400" marR="0" lvl="1" indent="-311150" algn="l" rtl="0">
              <a:lnSpc>
                <a:spcPct val="100000"/>
              </a:lnSpc>
              <a:spcBef>
                <a:spcPts val="700"/>
              </a:spcBef>
              <a:spcAft>
                <a:spcPts val="0"/>
              </a:spcAft>
              <a:buClr>
                <a:srgbClr val="2D3D4A"/>
              </a:buClr>
              <a:buSzPts val="1300"/>
              <a:buFont typeface="Open Sans"/>
              <a:buChar char="–"/>
              <a:defRPr sz="1600" b="0" i="0" u="none" strike="noStrike" cap="none">
                <a:solidFill>
                  <a:srgbClr val="2D3D4A"/>
                </a:solidFill>
                <a:latin typeface="Open Sans"/>
                <a:ea typeface="Open Sans"/>
                <a:cs typeface="Open Sans"/>
                <a:sym typeface="Open Sans"/>
              </a:defRPr>
            </a:lvl2pPr>
            <a:lvl3pPr marL="1371600" marR="0" lvl="2" indent="-298450" algn="l" rtl="0">
              <a:lnSpc>
                <a:spcPct val="100000"/>
              </a:lnSpc>
              <a:spcBef>
                <a:spcPts val="700"/>
              </a:spcBef>
              <a:spcAft>
                <a:spcPts val="0"/>
              </a:spcAft>
              <a:buClr>
                <a:srgbClr val="2D3D4A"/>
              </a:buClr>
              <a:buSzPts val="1100"/>
              <a:buFont typeface="Open Sans"/>
              <a:buChar char="–"/>
              <a:defRPr sz="1400" b="0" i="0" u="none" strike="noStrike" cap="none">
                <a:solidFill>
                  <a:srgbClr val="2D3D4A"/>
                </a:solidFill>
                <a:latin typeface="Open Sans"/>
                <a:ea typeface="Open Sans"/>
                <a:cs typeface="Open Sans"/>
                <a:sym typeface="Open Sans"/>
              </a:defRPr>
            </a:lvl3pPr>
            <a:lvl4pPr marL="1828800" marR="0" lvl="3" indent="-298450" algn="l" rtl="0">
              <a:lnSpc>
                <a:spcPct val="100000"/>
              </a:lnSpc>
              <a:spcBef>
                <a:spcPts val="700"/>
              </a:spcBef>
              <a:spcAft>
                <a:spcPts val="0"/>
              </a:spcAft>
              <a:buClr>
                <a:srgbClr val="2D3D4A"/>
              </a:buClr>
              <a:buSzPts val="1100"/>
              <a:buFont typeface="Open Sans"/>
              <a:buChar char="–"/>
              <a:defRPr sz="1400" b="0" i="0" u="none" strike="noStrike" cap="none">
                <a:solidFill>
                  <a:srgbClr val="2D3D4A"/>
                </a:solidFill>
                <a:latin typeface="Open Sans"/>
                <a:ea typeface="Open Sans"/>
                <a:cs typeface="Open Sans"/>
                <a:sym typeface="Open Sans"/>
              </a:defRPr>
            </a:lvl4pPr>
            <a:lvl5pPr marL="2286000" marR="0" lvl="4" indent="-298450" algn="l" rtl="0">
              <a:lnSpc>
                <a:spcPct val="100000"/>
              </a:lnSpc>
              <a:spcBef>
                <a:spcPts val="700"/>
              </a:spcBef>
              <a:spcAft>
                <a:spcPts val="0"/>
              </a:spcAft>
              <a:buClr>
                <a:srgbClr val="2D3D4A"/>
              </a:buClr>
              <a:buSzPts val="1100"/>
              <a:buFont typeface="Open Sans"/>
              <a:buChar char="–"/>
              <a:defRPr sz="1400" b="0" i="0" u="none" strike="noStrike" cap="none">
                <a:solidFill>
                  <a:srgbClr val="2D3D4A"/>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94" name="Google Shape;94;p22"/>
          <p:cNvSpPr txBox="1">
            <a:spLocks noGrp="1"/>
          </p:cNvSpPr>
          <p:nvPr>
            <p:ph type="sldNum" idx="12"/>
          </p:nvPr>
        </p:nvSpPr>
        <p:spPr>
          <a:xfrm>
            <a:off x="8635403" y="4914900"/>
            <a:ext cx="102900" cy="114300"/>
          </a:xfrm>
          <a:prstGeom prst="rect">
            <a:avLst/>
          </a:prstGeom>
          <a:noFill/>
          <a:ln>
            <a:noFill/>
          </a:ln>
        </p:spPr>
        <p:txBody>
          <a:bodyPr spcFirstLastPara="1" wrap="square" lIns="0" tIns="0" rIns="0" bIns="0" anchor="t" anchorCtr="0">
            <a:noAutofit/>
          </a:bodyPr>
          <a:lstStyle>
            <a:lvl1pPr marL="0" marR="0" lvl="0"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1pPr>
            <a:lvl2pPr marL="0" marR="0" lvl="1"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2pPr>
            <a:lvl3pPr marL="0" marR="0" lvl="2"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3pPr>
            <a:lvl4pPr marL="0" marR="0" lvl="3"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4pPr>
            <a:lvl5pPr marL="0" marR="0" lvl="4"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5pPr>
            <a:lvl6pPr marL="0" marR="0" lvl="5"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6pPr>
            <a:lvl7pPr marL="0" marR="0" lvl="6"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7pPr>
            <a:lvl8pPr marL="0" marR="0" lvl="7"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8pPr>
            <a:lvl9pPr marL="0" marR="0" lvl="8"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solidFill>
                <a:srgbClr val="929292"/>
              </a:solidFill>
            </a:endParaRPr>
          </a:p>
        </p:txBody>
      </p:sp>
      <p:sp>
        <p:nvSpPr>
          <p:cNvPr id="95" name="Google Shape;95;p22"/>
          <p:cNvSpPr>
            <a:spLocks noGrp="1"/>
          </p:cNvSpPr>
          <p:nvPr>
            <p:ph type="pic" idx="4"/>
          </p:nvPr>
        </p:nvSpPr>
        <p:spPr>
          <a:xfrm>
            <a:off x="4662488" y="1714500"/>
            <a:ext cx="4024200" cy="2857500"/>
          </a:xfrm>
          <a:prstGeom prst="rect">
            <a:avLst/>
          </a:prstGeom>
          <a:noFill/>
          <a:ln>
            <a:noFill/>
          </a:ln>
        </p:spPr>
        <p:txBody>
          <a:bodyPr spcFirstLastPara="1" wrap="square" lIns="34275" tIns="34275" rIns="34275" bIns="34275" anchor="t" anchorCtr="0">
            <a:noAutofit/>
          </a:bodyPr>
          <a:lstStyle>
            <a:lvl1pPr marL="0" marR="0" lvl="0" indent="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1pPr>
            <a:lvl2pPr marL="0" marR="0" lvl="1" indent="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2pPr>
            <a:lvl3pPr marL="0" marR="0" lvl="2" indent="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3pPr>
            <a:lvl4pPr marL="0" marR="0" lvl="3" indent="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4pPr>
            <a:lvl5pPr marL="0" marR="0" lvl="4" indent="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5pPr>
            <a:lvl6pPr marL="0" marR="0" lvl="5" indent="5334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0" marR="0" lvl="6" indent="7112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0" marR="0" lvl="7" indent="8890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0" marR="0" lvl="8" indent="10668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Image">
  <p:cSld name="Image">
    <p:bg>
      <p:bgPr>
        <a:solidFill>
          <a:srgbClr val="2D3D4A"/>
        </a:solidFill>
        <a:effectLst/>
      </p:bgPr>
    </p:bg>
    <p:spTree>
      <p:nvGrpSpPr>
        <p:cNvPr id="1" name="Shape 96"/>
        <p:cNvGrpSpPr/>
        <p:nvPr/>
      </p:nvGrpSpPr>
      <p:grpSpPr>
        <a:xfrm>
          <a:off x="0" y="0"/>
          <a:ext cx="0" cy="0"/>
          <a:chOff x="0" y="0"/>
          <a:chExt cx="0" cy="0"/>
        </a:xfrm>
      </p:grpSpPr>
      <p:sp>
        <p:nvSpPr>
          <p:cNvPr id="97" name="Google Shape;97;p23"/>
          <p:cNvSpPr>
            <a:spLocks noGrp="1"/>
          </p:cNvSpPr>
          <p:nvPr>
            <p:ph type="pic" idx="2"/>
          </p:nvPr>
        </p:nvSpPr>
        <p:spPr>
          <a:xfrm>
            <a:off x="0" y="0"/>
            <a:ext cx="9144000" cy="5143500"/>
          </a:xfrm>
          <a:prstGeom prst="rect">
            <a:avLst/>
          </a:prstGeom>
          <a:noFill/>
          <a:ln>
            <a:noFill/>
          </a:ln>
        </p:spPr>
        <p:txBody>
          <a:bodyPr spcFirstLastPara="1" wrap="square" lIns="34275" tIns="34275" rIns="34275" bIns="34275" anchor="t" anchorCtr="0">
            <a:noAutofit/>
          </a:bodyPr>
          <a:lstStyle>
            <a:lvl1pPr marL="0" marR="0" lvl="0" indent="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1pPr>
            <a:lvl2pPr marL="0" marR="0" lvl="1" indent="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2pPr>
            <a:lvl3pPr marL="0" marR="0" lvl="2" indent="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3pPr>
            <a:lvl4pPr marL="0" marR="0" lvl="3" indent="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4pPr>
            <a:lvl5pPr marL="0" marR="0" lvl="4" indent="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5pPr>
            <a:lvl6pPr marL="0" marR="0" lvl="5" indent="5334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0" marR="0" lvl="6" indent="7112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0" marR="0" lvl="7" indent="8890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0" marR="0" lvl="8" indent="10668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98" name="Google Shape;98;p23"/>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Demo">
  <p:cSld name="Demo">
    <p:spTree>
      <p:nvGrpSpPr>
        <p:cNvPr id="1" name="Shape 99"/>
        <p:cNvGrpSpPr/>
        <p:nvPr/>
      </p:nvGrpSpPr>
      <p:grpSpPr>
        <a:xfrm>
          <a:off x="0" y="0"/>
          <a:ext cx="0" cy="0"/>
          <a:chOff x="0" y="0"/>
          <a:chExt cx="0" cy="0"/>
        </a:xfrm>
      </p:grpSpPr>
      <p:pic>
        <p:nvPicPr>
          <p:cNvPr id="100" name="Google Shape;100;p24"/>
          <p:cNvPicPr preferRelativeResize="0"/>
          <p:nvPr/>
        </p:nvPicPr>
        <p:blipFill rotWithShape="1">
          <a:blip r:embed="rId2">
            <a:alphaModFix/>
          </a:blip>
          <a:srcRect r="7800" b="7535"/>
          <a:stretch/>
        </p:blipFill>
        <p:spPr>
          <a:xfrm>
            <a:off x="6579650" y="2571750"/>
            <a:ext cx="2564400" cy="2571900"/>
          </a:xfrm>
          <a:prstGeom prst="rect">
            <a:avLst/>
          </a:prstGeom>
          <a:noFill/>
          <a:ln>
            <a:noFill/>
          </a:ln>
        </p:spPr>
      </p:pic>
      <p:sp>
        <p:nvSpPr>
          <p:cNvPr id="101" name="Google Shape;101;p24"/>
          <p:cNvSpPr txBox="1">
            <a:spLocks noGrp="1"/>
          </p:cNvSpPr>
          <p:nvPr>
            <p:ph type="body" idx="1"/>
          </p:nvPr>
        </p:nvSpPr>
        <p:spPr>
          <a:xfrm>
            <a:off x="457200" y="1295400"/>
            <a:ext cx="8229600" cy="1390800"/>
          </a:xfrm>
          <a:prstGeom prst="rect">
            <a:avLst/>
          </a:prstGeom>
          <a:noFill/>
          <a:ln>
            <a:noFill/>
          </a:ln>
        </p:spPr>
        <p:txBody>
          <a:bodyPr spcFirstLastPara="1" wrap="square" lIns="34275" tIns="34275" rIns="34275" bIns="34275" anchor="b" anchorCtr="0">
            <a:noAutofit/>
          </a:bodyPr>
          <a:lstStyle>
            <a:lvl1pPr marL="457200" marR="0" lvl="0" indent="-2286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1pPr>
            <a:lvl2pPr marL="914400" marR="0" lvl="1"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2pPr>
            <a:lvl3pPr marL="1371600" marR="0" lvl="2"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3pPr>
            <a:lvl4pPr marL="1828800" marR="0" lvl="3"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4pPr>
            <a:lvl5pPr marL="2286000" marR="0" lvl="4"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102" name="Google Shape;102;p24"/>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Logo A Dark">
  <p:cSld name="Logo A Dark">
    <p:spTree>
      <p:nvGrpSpPr>
        <p:cNvPr id="1" name="Shape 103"/>
        <p:cNvGrpSpPr/>
        <p:nvPr/>
      </p:nvGrpSpPr>
      <p:grpSpPr>
        <a:xfrm>
          <a:off x="0" y="0"/>
          <a:ext cx="0" cy="0"/>
          <a:chOff x="0" y="0"/>
          <a:chExt cx="0" cy="0"/>
        </a:xfrm>
      </p:grpSpPr>
      <p:sp>
        <p:nvSpPr>
          <p:cNvPr id="104" name="Google Shape;104;p25"/>
          <p:cNvSpPr/>
          <p:nvPr/>
        </p:nvSpPr>
        <p:spPr>
          <a:xfrm>
            <a:off x="489756" y="4800600"/>
            <a:ext cx="8164500" cy="152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7D97AD"/>
              </a:buClr>
              <a:buFont typeface="Open Sans"/>
              <a:buNone/>
            </a:pPr>
            <a:r>
              <a:rPr lang="en" sz="700" b="0" i="0" u="none" strike="noStrike" cap="none">
                <a:solidFill>
                  <a:srgbClr val="7D97AD"/>
                </a:solidFill>
                <a:latin typeface="Open Sans"/>
                <a:ea typeface="Open Sans"/>
                <a:cs typeface="Open Sans"/>
                <a:sym typeface="Open Sans"/>
              </a:rPr>
              <a:t>© 2016 Udacity. All rights reserved.</a:t>
            </a:r>
            <a:endParaRPr sz="500"/>
          </a:p>
        </p:txBody>
      </p:sp>
      <p:sp>
        <p:nvSpPr>
          <p:cNvPr id="105" name="Google Shape;105;p25"/>
          <p:cNvSpPr/>
          <p:nvPr/>
        </p:nvSpPr>
        <p:spPr>
          <a:xfrm>
            <a:off x="3796401" y="3514398"/>
            <a:ext cx="1551300" cy="3477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Font typeface="Open Sans"/>
              <a:buNone/>
            </a:pPr>
            <a:r>
              <a:rPr lang="en" sz="1800" b="0" i="0" u="none" strike="noStrike" cap="none">
                <a:solidFill>
                  <a:srgbClr val="FFFFFF"/>
                </a:solidFill>
                <a:latin typeface="Open Sans"/>
                <a:ea typeface="Open Sans"/>
                <a:cs typeface="Open Sans"/>
                <a:sym typeface="Open Sans"/>
              </a:rPr>
              <a:t>Be in Demand</a:t>
            </a:r>
            <a:endParaRPr sz="500"/>
          </a:p>
        </p:txBody>
      </p:sp>
      <p:pic>
        <p:nvPicPr>
          <p:cNvPr id="106" name="Google Shape;106;p25"/>
          <p:cNvPicPr preferRelativeResize="0"/>
          <p:nvPr/>
        </p:nvPicPr>
        <p:blipFill rotWithShape="1">
          <a:blip r:embed="rId2">
            <a:alphaModFix/>
          </a:blip>
          <a:srcRect/>
          <a:stretch/>
        </p:blipFill>
        <p:spPr>
          <a:xfrm>
            <a:off x="3485828" y="1370725"/>
            <a:ext cx="2172300" cy="1941000"/>
          </a:xfrm>
          <a:prstGeom prst="rect">
            <a:avLst/>
          </a:prstGeom>
          <a:noFill/>
          <a:ln>
            <a:noFill/>
          </a:ln>
        </p:spPr>
      </p:pic>
      <p:sp>
        <p:nvSpPr>
          <p:cNvPr id="107" name="Google Shape;107;p25"/>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Logo A Light">
  <p:cSld name="Logo A Light">
    <p:bg>
      <p:bgPr>
        <a:solidFill>
          <a:srgbClr val="02B3E4"/>
        </a:solidFill>
        <a:effectLst/>
      </p:bgPr>
    </p:bg>
    <p:spTree>
      <p:nvGrpSpPr>
        <p:cNvPr id="1" name="Shape 108"/>
        <p:cNvGrpSpPr/>
        <p:nvPr/>
      </p:nvGrpSpPr>
      <p:grpSpPr>
        <a:xfrm>
          <a:off x="0" y="0"/>
          <a:ext cx="0" cy="0"/>
          <a:chOff x="0" y="0"/>
          <a:chExt cx="0" cy="0"/>
        </a:xfrm>
      </p:grpSpPr>
      <p:sp>
        <p:nvSpPr>
          <p:cNvPr id="109" name="Google Shape;109;p26"/>
          <p:cNvSpPr/>
          <p:nvPr/>
        </p:nvSpPr>
        <p:spPr>
          <a:xfrm>
            <a:off x="489756" y="4800600"/>
            <a:ext cx="8164500" cy="152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FAFBFC"/>
              </a:buClr>
              <a:buFont typeface="Open Sans"/>
              <a:buNone/>
            </a:pPr>
            <a:r>
              <a:rPr lang="en" sz="700" b="0" i="0" u="none" strike="noStrike" cap="none">
                <a:solidFill>
                  <a:srgbClr val="FAFBFC"/>
                </a:solidFill>
                <a:latin typeface="Open Sans"/>
                <a:ea typeface="Open Sans"/>
                <a:cs typeface="Open Sans"/>
                <a:sym typeface="Open Sans"/>
              </a:rPr>
              <a:t>© 2016 Udacity. All rights reserved.</a:t>
            </a:r>
            <a:endParaRPr sz="500"/>
          </a:p>
        </p:txBody>
      </p:sp>
      <p:sp>
        <p:nvSpPr>
          <p:cNvPr id="110" name="Google Shape;110;p26"/>
          <p:cNvSpPr/>
          <p:nvPr/>
        </p:nvSpPr>
        <p:spPr>
          <a:xfrm>
            <a:off x="3796401" y="3514725"/>
            <a:ext cx="1551300" cy="3477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AFBFC"/>
              </a:buClr>
              <a:buFont typeface="Open Sans"/>
              <a:buNone/>
            </a:pPr>
            <a:r>
              <a:rPr lang="en" sz="1800" b="0" i="0" u="none" strike="noStrike" cap="none">
                <a:solidFill>
                  <a:srgbClr val="FAFBFC"/>
                </a:solidFill>
                <a:latin typeface="Open Sans"/>
                <a:ea typeface="Open Sans"/>
                <a:cs typeface="Open Sans"/>
                <a:sym typeface="Open Sans"/>
              </a:rPr>
              <a:t>Be in Demand</a:t>
            </a:r>
            <a:endParaRPr sz="500"/>
          </a:p>
        </p:txBody>
      </p:sp>
      <p:pic>
        <p:nvPicPr>
          <p:cNvPr id="111" name="Google Shape;111;p26"/>
          <p:cNvPicPr preferRelativeResize="0"/>
          <p:nvPr/>
        </p:nvPicPr>
        <p:blipFill rotWithShape="1">
          <a:blip r:embed="rId2">
            <a:alphaModFix/>
          </a:blip>
          <a:srcRect/>
          <a:stretch/>
        </p:blipFill>
        <p:spPr>
          <a:xfrm>
            <a:off x="3485828" y="1370725"/>
            <a:ext cx="2172300" cy="1941000"/>
          </a:xfrm>
          <a:prstGeom prst="rect">
            <a:avLst/>
          </a:prstGeom>
          <a:noFill/>
          <a:ln>
            <a:noFill/>
          </a:ln>
        </p:spPr>
      </p:pic>
      <p:sp>
        <p:nvSpPr>
          <p:cNvPr id="112" name="Google Shape;112;p26"/>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Logo B Dark">
  <p:cSld name="Logo B Dark">
    <p:spTree>
      <p:nvGrpSpPr>
        <p:cNvPr id="1" name="Shape 113"/>
        <p:cNvGrpSpPr/>
        <p:nvPr/>
      </p:nvGrpSpPr>
      <p:grpSpPr>
        <a:xfrm>
          <a:off x="0" y="0"/>
          <a:ext cx="0" cy="0"/>
          <a:chOff x="0" y="0"/>
          <a:chExt cx="0" cy="0"/>
        </a:xfrm>
      </p:grpSpPr>
      <p:sp>
        <p:nvSpPr>
          <p:cNvPr id="114" name="Google Shape;114;p27"/>
          <p:cNvSpPr/>
          <p:nvPr/>
        </p:nvSpPr>
        <p:spPr>
          <a:xfrm>
            <a:off x="489756" y="4800600"/>
            <a:ext cx="8164500" cy="152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7D97AD"/>
              </a:buClr>
              <a:buFont typeface="Open Sans"/>
              <a:buNone/>
            </a:pPr>
            <a:r>
              <a:rPr lang="en" sz="700" b="0" i="0" u="none" strike="noStrike" cap="none">
                <a:solidFill>
                  <a:srgbClr val="7D97AD"/>
                </a:solidFill>
                <a:latin typeface="Open Sans"/>
                <a:ea typeface="Open Sans"/>
                <a:cs typeface="Open Sans"/>
                <a:sym typeface="Open Sans"/>
              </a:rPr>
              <a:t>© 2016 Udacity. All rights reserved.</a:t>
            </a:r>
            <a:endParaRPr sz="500"/>
          </a:p>
        </p:txBody>
      </p:sp>
      <p:sp>
        <p:nvSpPr>
          <p:cNvPr id="115" name="Google Shape;115;p27"/>
          <p:cNvSpPr/>
          <p:nvPr/>
        </p:nvSpPr>
        <p:spPr>
          <a:xfrm>
            <a:off x="3796401" y="3048793"/>
            <a:ext cx="1551300" cy="3477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Font typeface="Open Sans"/>
              <a:buNone/>
            </a:pPr>
            <a:r>
              <a:rPr lang="en" sz="1800" b="0" i="0" u="none" strike="noStrike" cap="none">
                <a:solidFill>
                  <a:srgbClr val="FFFFFF"/>
                </a:solidFill>
                <a:latin typeface="Open Sans"/>
                <a:ea typeface="Open Sans"/>
                <a:cs typeface="Open Sans"/>
                <a:sym typeface="Open Sans"/>
              </a:rPr>
              <a:t>Be in Demand</a:t>
            </a:r>
            <a:endParaRPr sz="500"/>
          </a:p>
        </p:txBody>
      </p:sp>
      <p:pic>
        <p:nvPicPr>
          <p:cNvPr id="116" name="Google Shape;116;p27"/>
          <p:cNvPicPr preferRelativeResize="0"/>
          <p:nvPr/>
        </p:nvPicPr>
        <p:blipFill rotWithShape="1">
          <a:blip r:embed="rId2">
            <a:alphaModFix/>
          </a:blip>
          <a:srcRect/>
          <a:stretch/>
        </p:blipFill>
        <p:spPr>
          <a:xfrm>
            <a:off x="2500679" y="2221260"/>
            <a:ext cx="4143300" cy="720000"/>
          </a:xfrm>
          <a:prstGeom prst="rect">
            <a:avLst/>
          </a:prstGeom>
          <a:noFill/>
          <a:ln>
            <a:noFill/>
          </a:ln>
        </p:spPr>
      </p:pic>
      <p:sp>
        <p:nvSpPr>
          <p:cNvPr id="117" name="Google Shape;117;p27"/>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Logo B Light">
  <p:cSld name="Logo B Light">
    <p:bg>
      <p:bgPr>
        <a:solidFill>
          <a:srgbClr val="02B3E4"/>
        </a:solidFill>
        <a:effectLst/>
      </p:bgPr>
    </p:bg>
    <p:spTree>
      <p:nvGrpSpPr>
        <p:cNvPr id="1" name="Shape 118"/>
        <p:cNvGrpSpPr/>
        <p:nvPr/>
      </p:nvGrpSpPr>
      <p:grpSpPr>
        <a:xfrm>
          <a:off x="0" y="0"/>
          <a:ext cx="0" cy="0"/>
          <a:chOff x="0" y="0"/>
          <a:chExt cx="0" cy="0"/>
        </a:xfrm>
      </p:grpSpPr>
      <p:sp>
        <p:nvSpPr>
          <p:cNvPr id="119" name="Google Shape;119;p28"/>
          <p:cNvSpPr/>
          <p:nvPr/>
        </p:nvSpPr>
        <p:spPr>
          <a:xfrm>
            <a:off x="489756" y="4800600"/>
            <a:ext cx="8164500" cy="152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FAFBFC"/>
              </a:buClr>
              <a:buFont typeface="Open Sans"/>
              <a:buNone/>
            </a:pPr>
            <a:r>
              <a:rPr lang="en" sz="700" b="0" i="0" u="none" strike="noStrike" cap="none">
                <a:solidFill>
                  <a:srgbClr val="FAFBFC"/>
                </a:solidFill>
                <a:latin typeface="Open Sans"/>
                <a:ea typeface="Open Sans"/>
                <a:cs typeface="Open Sans"/>
                <a:sym typeface="Open Sans"/>
              </a:rPr>
              <a:t>© 2016 Udacity. All rights reserved.</a:t>
            </a:r>
            <a:endParaRPr sz="500"/>
          </a:p>
        </p:txBody>
      </p:sp>
      <p:sp>
        <p:nvSpPr>
          <p:cNvPr id="120" name="Google Shape;120;p28"/>
          <p:cNvSpPr/>
          <p:nvPr/>
        </p:nvSpPr>
        <p:spPr>
          <a:xfrm>
            <a:off x="3796401" y="3048793"/>
            <a:ext cx="1551300" cy="3477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AFBFC"/>
              </a:buClr>
              <a:buFont typeface="Open Sans"/>
              <a:buNone/>
            </a:pPr>
            <a:r>
              <a:rPr lang="en" sz="1800" b="0" i="0" u="none" strike="noStrike" cap="none">
                <a:solidFill>
                  <a:srgbClr val="FAFBFC"/>
                </a:solidFill>
                <a:latin typeface="Open Sans"/>
                <a:ea typeface="Open Sans"/>
                <a:cs typeface="Open Sans"/>
                <a:sym typeface="Open Sans"/>
              </a:rPr>
              <a:t>Be in Demand</a:t>
            </a:r>
            <a:endParaRPr sz="500"/>
          </a:p>
        </p:txBody>
      </p:sp>
      <p:pic>
        <p:nvPicPr>
          <p:cNvPr id="121" name="Google Shape;121;p28"/>
          <p:cNvPicPr preferRelativeResize="0"/>
          <p:nvPr/>
        </p:nvPicPr>
        <p:blipFill rotWithShape="1">
          <a:blip r:embed="rId2">
            <a:alphaModFix/>
          </a:blip>
          <a:srcRect/>
          <a:stretch/>
        </p:blipFill>
        <p:spPr>
          <a:xfrm>
            <a:off x="2500313" y="2221260"/>
            <a:ext cx="4143300" cy="720000"/>
          </a:xfrm>
          <a:prstGeom prst="rect">
            <a:avLst/>
          </a:prstGeom>
          <a:noFill/>
          <a:ln>
            <a:noFill/>
          </a:ln>
        </p:spPr>
      </p:pic>
      <p:sp>
        <p:nvSpPr>
          <p:cNvPr id="122" name="Google Shape;122;p28"/>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p:cSld name="Blank">
    <p:bg>
      <p:bgPr>
        <a:solidFill>
          <a:srgbClr val="FFFFFF"/>
        </a:solidFill>
        <a:effectLst/>
      </p:bgPr>
    </p:bg>
    <p:spTree>
      <p:nvGrpSpPr>
        <p:cNvPr id="1" name="Shape 123"/>
        <p:cNvGrpSpPr/>
        <p:nvPr/>
      </p:nvGrpSpPr>
      <p:grpSpPr>
        <a:xfrm>
          <a:off x="0" y="0"/>
          <a:ext cx="0" cy="0"/>
          <a:chOff x="0" y="0"/>
          <a:chExt cx="0" cy="0"/>
        </a:xfrm>
      </p:grpSpPr>
      <p:sp>
        <p:nvSpPr>
          <p:cNvPr id="124" name="Google Shape;124;p29"/>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9806197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with Content">
  <p:cSld name="Title with Content">
    <p:bg>
      <p:bgPr>
        <a:solidFill>
          <a:srgbClr val="FFFFFF"/>
        </a:solidFill>
        <a:effectLst/>
      </p:bgPr>
    </p:bg>
    <p:spTree>
      <p:nvGrpSpPr>
        <p:cNvPr id="1" name="Shape 83"/>
        <p:cNvGrpSpPr/>
        <p:nvPr/>
      </p:nvGrpSpPr>
      <p:grpSpPr>
        <a:xfrm>
          <a:off x="0" y="0"/>
          <a:ext cx="0" cy="0"/>
          <a:chOff x="0" y="0"/>
          <a:chExt cx="0" cy="0"/>
        </a:xfrm>
      </p:grpSpPr>
      <p:sp>
        <p:nvSpPr>
          <p:cNvPr id="84" name="Google Shape;84;p21"/>
          <p:cNvSpPr txBox="1">
            <a:spLocks noGrp="1"/>
          </p:cNvSpPr>
          <p:nvPr>
            <p:ph type="body" idx="1"/>
          </p:nvPr>
        </p:nvSpPr>
        <p:spPr>
          <a:xfrm>
            <a:off x="457200" y="914251"/>
            <a:ext cx="8229600" cy="3096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100000"/>
              </a:lnSpc>
              <a:spcBef>
                <a:spcPts val="0"/>
              </a:spcBef>
              <a:spcAft>
                <a:spcPts val="0"/>
              </a:spcAft>
              <a:buClr>
                <a:srgbClr val="02B3E4"/>
              </a:buClr>
              <a:buSzPts val="500"/>
              <a:buFont typeface="Open Sans"/>
              <a:buNone/>
              <a:defRPr sz="1800" b="0" i="0" u="none" strike="noStrike" cap="none">
                <a:solidFill>
                  <a:srgbClr val="02B3E4"/>
                </a:solidFill>
                <a:latin typeface="Open Sans"/>
                <a:ea typeface="Open Sans"/>
                <a:cs typeface="Open Sans"/>
                <a:sym typeface="Open Sans"/>
              </a:defRPr>
            </a:lvl1pPr>
            <a:lvl2pPr marL="914400" marR="0" lvl="1"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2pPr>
            <a:lvl3pPr marL="1371600" marR="0" lvl="2"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3pPr>
            <a:lvl4pPr marL="1828800" marR="0" lvl="3"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4pPr>
            <a:lvl5pPr marL="2286000" marR="0" lvl="4"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85" name="Google Shape;85;p21"/>
          <p:cNvSpPr txBox="1">
            <a:spLocks noGrp="1"/>
          </p:cNvSpPr>
          <p:nvPr>
            <p:ph type="body" idx="2"/>
          </p:nvPr>
        </p:nvSpPr>
        <p:spPr>
          <a:xfrm>
            <a:off x="457200" y="4914900"/>
            <a:ext cx="3957600" cy="1143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100000"/>
              </a:lnSpc>
              <a:spcBef>
                <a:spcPts val="0"/>
              </a:spcBef>
              <a:spcAft>
                <a:spcPts val="0"/>
              </a:spcAft>
              <a:buClr>
                <a:srgbClr val="7D97AD"/>
              </a:buClr>
              <a:buSzPts val="500"/>
              <a:buFont typeface="Open Sans"/>
              <a:buNone/>
              <a:defRPr sz="700" b="0" i="0" u="none" strike="noStrike" cap="none">
                <a:solidFill>
                  <a:srgbClr val="7D97AD"/>
                </a:solidFill>
                <a:latin typeface="Open Sans"/>
                <a:ea typeface="Open Sans"/>
                <a:cs typeface="Open Sans"/>
                <a:sym typeface="Open Sans"/>
              </a:defRPr>
            </a:lvl1pPr>
            <a:lvl2pPr marL="914400" marR="0" lvl="1"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2pPr>
            <a:lvl3pPr marL="1371600" marR="0" lvl="2"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3pPr>
            <a:lvl4pPr marL="1828800" marR="0" lvl="3"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4pPr>
            <a:lvl5pPr marL="2286000" marR="0" lvl="4"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86" name="Google Shape;86;p21"/>
          <p:cNvSpPr txBox="1">
            <a:spLocks noGrp="1"/>
          </p:cNvSpPr>
          <p:nvPr>
            <p:ph type="title"/>
          </p:nvPr>
        </p:nvSpPr>
        <p:spPr>
          <a:xfrm>
            <a:off x="457200" y="304800"/>
            <a:ext cx="8229600" cy="595200"/>
          </a:xfrm>
          <a:prstGeom prst="rect">
            <a:avLst/>
          </a:prstGeom>
          <a:noFill/>
          <a:ln>
            <a:noFill/>
          </a:ln>
        </p:spPr>
        <p:txBody>
          <a:bodyPr spcFirstLastPara="1" wrap="square" lIns="34275" tIns="34275" rIns="34275" bIns="34275" anchor="t" anchorCtr="0">
            <a:noAutofit/>
          </a:bodyPr>
          <a:lstStyle>
            <a:lvl1pPr marL="0" marR="0" lvl="0" indent="0" algn="l" rtl="0">
              <a:lnSpc>
                <a:spcPct val="100000"/>
              </a:lnSpc>
              <a:spcBef>
                <a:spcPts val="0"/>
              </a:spcBef>
              <a:spcAft>
                <a:spcPts val="0"/>
              </a:spcAft>
              <a:buClr>
                <a:srgbClr val="2D3D4A"/>
              </a:buClr>
              <a:buSzPts val="500"/>
              <a:buFont typeface="Open Sans"/>
              <a:buNone/>
              <a:defRPr sz="3600" b="0" i="0" u="none" strike="noStrike" cap="none">
                <a:solidFill>
                  <a:srgbClr val="2D3D4A"/>
                </a:solidFill>
                <a:latin typeface="Open Sans"/>
                <a:ea typeface="Open Sans"/>
                <a:cs typeface="Open Sans"/>
                <a:sym typeface="Open Sans"/>
              </a:defRPr>
            </a:lvl1pPr>
            <a:lvl2pPr marL="0" marR="0" lvl="1" indent="88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2pPr>
            <a:lvl3pPr marL="0" marR="0" lvl="2" indent="177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3pPr>
            <a:lvl4pPr marL="0" marR="0" lvl="3" indent="2540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4pPr>
            <a:lvl5pPr marL="0" marR="0" lvl="4" indent="342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5pPr>
            <a:lvl6pPr marL="0" marR="0" lvl="5" indent="431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6pPr>
            <a:lvl7pPr marL="0" marR="0" lvl="6" indent="5207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7pPr>
            <a:lvl8pPr marL="0" marR="0" lvl="7" indent="596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8pPr>
            <a:lvl9pPr marL="0" marR="0" lvl="8" indent="685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9pPr>
          </a:lstStyle>
          <a:p>
            <a:endParaRPr/>
          </a:p>
        </p:txBody>
      </p:sp>
      <p:sp>
        <p:nvSpPr>
          <p:cNvPr id="87" name="Google Shape;87;p21"/>
          <p:cNvSpPr txBox="1">
            <a:spLocks noGrp="1"/>
          </p:cNvSpPr>
          <p:nvPr>
            <p:ph type="body" idx="3"/>
          </p:nvPr>
        </p:nvSpPr>
        <p:spPr>
          <a:xfrm>
            <a:off x="457200" y="1714500"/>
            <a:ext cx="8229600" cy="28575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700"/>
              </a:spcBef>
              <a:spcAft>
                <a:spcPts val="0"/>
              </a:spcAft>
              <a:buClr>
                <a:srgbClr val="2D3D4A"/>
              </a:buClr>
              <a:buSzPts val="1400"/>
              <a:buFont typeface="Cabin"/>
              <a:buChar char="•"/>
              <a:defRPr sz="1800" b="0" i="0" u="none" strike="noStrike" cap="none">
                <a:solidFill>
                  <a:srgbClr val="2D3D4A"/>
                </a:solidFill>
                <a:latin typeface="Open Sans"/>
                <a:ea typeface="Open Sans"/>
                <a:cs typeface="Open Sans"/>
                <a:sym typeface="Open Sans"/>
              </a:defRPr>
            </a:lvl1pPr>
            <a:lvl2pPr marL="914400" marR="0" lvl="1" indent="-311150" algn="l" rtl="0">
              <a:lnSpc>
                <a:spcPct val="100000"/>
              </a:lnSpc>
              <a:spcBef>
                <a:spcPts val="700"/>
              </a:spcBef>
              <a:spcAft>
                <a:spcPts val="0"/>
              </a:spcAft>
              <a:buClr>
                <a:srgbClr val="2D3D4A"/>
              </a:buClr>
              <a:buSzPts val="1300"/>
              <a:buFont typeface="Open Sans"/>
              <a:buChar char="–"/>
              <a:defRPr sz="1600" b="0" i="0" u="none" strike="noStrike" cap="none">
                <a:solidFill>
                  <a:srgbClr val="2D3D4A"/>
                </a:solidFill>
                <a:latin typeface="Open Sans"/>
                <a:ea typeface="Open Sans"/>
                <a:cs typeface="Open Sans"/>
                <a:sym typeface="Open Sans"/>
              </a:defRPr>
            </a:lvl2pPr>
            <a:lvl3pPr marL="1371600" marR="0" lvl="2" indent="-298450" algn="l" rtl="0">
              <a:lnSpc>
                <a:spcPct val="100000"/>
              </a:lnSpc>
              <a:spcBef>
                <a:spcPts val="700"/>
              </a:spcBef>
              <a:spcAft>
                <a:spcPts val="0"/>
              </a:spcAft>
              <a:buClr>
                <a:srgbClr val="2D3D4A"/>
              </a:buClr>
              <a:buSzPts val="1100"/>
              <a:buFont typeface="Open Sans"/>
              <a:buChar char="–"/>
              <a:defRPr sz="1400" b="0" i="0" u="none" strike="noStrike" cap="none">
                <a:solidFill>
                  <a:srgbClr val="2D3D4A"/>
                </a:solidFill>
                <a:latin typeface="Open Sans"/>
                <a:ea typeface="Open Sans"/>
                <a:cs typeface="Open Sans"/>
                <a:sym typeface="Open Sans"/>
              </a:defRPr>
            </a:lvl3pPr>
            <a:lvl4pPr marL="1828800" marR="0" lvl="3" indent="-298450" algn="l" rtl="0">
              <a:lnSpc>
                <a:spcPct val="100000"/>
              </a:lnSpc>
              <a:spcBef>
                <a:spcPts val="700"/>
              </a:spcBef>
              <a:spcAft>
                <a:spcPts val="0"/>
              </a:spcAft>
              <a:buClr>
                <a:srgbClr val="2D3D4A"/>
              </a:buClr>
              <a:buSzPts val="1100"/>
              <a:buFont typeface="Open Sans"/>
              <a:buChar char="–"/>
              <a:defRPr sz="1400" b="0" i="0" u="none" strike="noStrike" cap="none">
                <a:solidFill>
                  <a:srgbClr val="2D3D4A"/>
                </a:solidFill>
                <a:latin typeface="Open Sans"/>
                <a:ea typeface="Open Sans"/>
                <a:cs typeface="Open Sans"/>
                <a:sym typeface="Open Sans"/>
              </a:defRPr>
            </a:lvl4pPr>
            <a:lvl5pPr marL="2286000" marR="0" lvl="4" indent="-298450" algn="l" rtl="0">
              <a:lnSpc>
                <a:spcPct val="100000"/>
              </a:lnSpc>
              <a:spcBef>
                <a:spcPts val="700"/>
              </a:spcBef>
              <a:spcAft>
                <a:spcPts val="0"/>
              </a:spcAft>
              <a:buClr>
                <a:srgbClr val="2D3D4A"/>
              </a:buClr>
              <a:buSzPts val="1100"/>
              <a:buFont typeface="Open Sans"/>
              <a:buChar char="–"/>
              <a:defRPr sz="1400" b="0" i="0" u="none" strike="noStrike" cap="none">
                <a:solidFill>
                  <a:srgbClr val="2D3D4A"/>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endParaRPr/>
          </a:p>
        </p:txBody>
      </p:sp>
      <p:sp>
        <p:nvSpPr>
          <p:cNvPr id="88" name="Google Shape;88;p21"/>
          <p:cNvSpPr txBox="1">
            <a:spLocks noGrp="1"/>
          </p:cNvSpPr>
          <p:nvPr>
            <p:ph type="sldNum" idx="12"/>
          </p:nvPr>
        </p:nvSpPr>
        <p:spPr>
          <a:xfrm>
            <a:off x="8635403" y="4914900"/>
            <a:ext cx="102900" cy="114300"/>
          </a:xfrm>
          <a:prstGeom prst="rect">
            <a:avLst/>
          </a:prstGeom>
          <a:noFill/>
          <a:ln>
            <a:noFill/>
          </a:ln>
        </p:spPr>
        <p:txBody>
          <a:bodyPr spcFirstLastPara="1" wrap="square" lIns="0" tIns="0" rIns="0" bIns="0" anchor="t" anchorCtr="0">
            <a:noAutofit/>
          </a:bodyPr>
          <a:lstStyle>
            <a:lvl1pPr marL="0" marR="0" lvl="0"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1pPr>
            <a:lvl2pPr marL="0" marR="0" lvl="1"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2pPr>
            <a:lvl3pPr marL="0" marR="0" lvl="2"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3pPr>
            <a:lvl4pPr marL="0" marR="0" lvl="3"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4pPr>
            <a:lvl5pPr marL="0" marR="0" lvl="4"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5pPr>
            <a:lvl6pPr marL="0" marR="0" lvl="5"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6pPr>
            <a:lvl7pPr marL="0" marR="0" lvl="6"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7pPr>
            <a:lvl8pPr marL="0" marR="0" lvl="7"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8pPr>
            <a:lvl9pPr marL="0" marR="0" lvl="8" indent="0" algn="ctr" rtl="0">
              <a:lnSpc>
                <a:spcPct val="100000"/>
              </a:lnSpc>
              <a:spcBef>
                <a:spcPts val="0"/>
              </a:spcBef>
              <a:spcAft>
                <a:spcPts val="0"/>
              </a:spcAft>
              <a:buClr>
                <a:srgbClr val="7D97AD"/>
              </a:buClr>
              <a:buFont typeface="Open Sans"/>
              <a:buNone/>
              <a:defRPr sz="700" b="0" i="0" u="none" strike="noStrike" cap="none">
                <a:solidFill>
                  <a:srgbClr val="7D97AD"/>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solidFill>
                <a:srgbClr val="929292"/>
              </a:solidFill>
            </a:endParaRPr>
          </a:p>
        </p:txBody>
      </p:sp>
    </p:spTree>
    <p:extLst>
      <p:ext uri="{BB962C8B-B14F-4D97-AF65-F5344CB8AC3E}">
        <p14:creationId xmlns:p14="http://schemas.microsoft.com/office/powerpoint/2010/main" val="2648374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2E3D49"/>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1295400"/>
            <a:ext cx="8229600" cy="1390800"/>
          </a:xfrm>
          <a:prstGeom prst="rect">
            <a:avLst/>
          </a:prstGeom>
          <a:noFill/>
          <a:ln>
            <a:noFill/>
          </a:ln>
        </p:spPr>
        <p:txBody>
          <a:bodyPr spcFirstLastPara="1" wrap="square" lIns="34275" tIns="34275" rIns="34275" bIns="34275" anchor="b" anchorCtr="0">
            <a:noAutofit/>
          </a:bodyPr>
          <a:lstStyle>
            <a:lvl1pPr marL="0" marR="0" lvl="0" indent="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1pPr>
            <a:lvl2pPr marL="0" marR="0" lvl="1" indent="88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2pPr>
            <a:lvl3pPr marL="0" marR="0" lvl="2" indent="177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3pPr>
            <a:lvl4pPr marL="0" marR="0" lvl="3" indent="2540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4pPr>
            <a:lvl5pPr marL="0" marR="0" lvl="4" indent="342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5pPr>
            <a:lvl6pPr marL="0" marR="0" lvl="5" indent="431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6pPr>
            <a:lvl7pPr marL="0" marR="0" lvl="6" indent="5207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7pPr>
            <a:lvl8pPr marL="0" marR="0" lvl="7" indent="5969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8pPr>
            <a:lvl9pPr marL="0" marR="0" lvl="8" indent="685800" algn="l" rtl="0">
              <a:lnSpc>
                <a:spcPct val="120000"/>
              </a:lnSpc>
              <a:spcBef>
                <a:spcPts val="0"/>
              </a:spcBef>
              <a:spcAft>
                <a:spcPts val="0"/>
              </a:spcAft>
              <a:buClr>
                <a:srgbClr val="FFFFFF"/>
              </a:buClr>
              <a:buSzPts val="500"/>
              <a:buFont typeface="Open Sans"/>
              <a:buNone/>
              <a:defRPr sz="4500" b="0" i="0" u="none" strike="noStrike" cap="none">
                <a:solidFill>
                  <a:srgbClr val="FFFFFF"/>
                </a:solidFill>
                <a:latin typeface="Open Sans"/>
                <a:ea typeface="Open Sans"/>
                <a:cs typeface="Open Sans"/>
                <a:sym typeface="Open Sans"/>
              </a:defRPr>
            </a:lvl9pPr>
          </a:lstStyle>
          <a:p>
            <a:endParaRPr/>
          </a:p>
        </p:txBody>
      </p:sp>
      <p:sp>
        <p:nvSpPr>
          <p:cNvPr id="52" name="Google Shape;52;p13"/>
          <p:cNvSpPr txBox="1">
            <a:spLocks noGrp="1"/>
          </p:cNvSpPr>
          <p:nvPr>
            <p:ph type="body" idx="1"/>
          </p:nvPr>
        </p:nvSpPr>
        <p:spPr>
          <a:xfrm>
            <a:off x="614363" y="2662238"/>
            <a:ext cx="7915200" cy="13908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1pPr>
            <a:lvl2pPr marL="914400" marR="0" lvl="1"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2pPr>
            <a:lvl3pPr marL="1371600" marR="0" lvl="2"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3pPr>
            <a:lvl4pPr marL="1828800" marR="0" lvl="3"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4pPr>
            <a:lvl5pPr marL="2286000" marR="0" lvl="4"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9CBDD8"/>
              </a:buClr>
              <a:buSzPts val="500"/>
              <a:buFont typeface="Open Sans"/>
              <a:buNone/>
              <a:defRPr sz="1800" b="0" i="0" u="none" strike="noStrike" cap="none">
                <a:solidFill>
                  <a:srgbClr val="9CBDD8"/>
                </a:solidFill>
                <a:latin typeface="Open Sans"/>
                <a:ea typeface="Open Sans"/>
                <a:cs typeface="Open Sans"/>
                <a:sym typeface="Open Sans"/>
              </a:defRPr>
            </a:lvl9pPr>
          </a:lstStyle>
          <a:p>
            <a:endParaRPr/>
          </a:p>
        </p:txBody>
      </p:sp>
      <p:sp>
        <p:nvSpPr>
          <p:cNvPr id="53" name="Google Shape;53;p13"/>
          <p:cNvSpPr txBox="1">
            <a:spLocks noGrp="1"/>
          </p:cNvSpPr>
          <p:nvPr>
            <p:ph type="sldNum" idx="12"/>
          </p:nvPr>
        </p:nvSpPr>
        <p:spPr>
          <a:xfrm>
            <a:off x="8892578" y="4953000"/>
            <a:ext cx="141000" cy="1524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1pPr>
            <a:lvl2pPr marL="0" marR="0" lvl="1"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2pPr>
            <a:lvl3pPr marL="0" marR="0" lvl="2"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3pPr>
            <a:lvl4pPr marL="0" marR="0" lvl="3"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4pPr>
            <a:lvl5pPr marL="0" marR="0" lvl="4"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5pPr>
            <a:lvl6pPr marL="0" marR="0" lvl="5"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6pPr>
            <a:lvl7pPr marL="0" marR="0" lvl="6"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7pPr>
            <a:lvl8pPr marL="0" marR="0" lvl="7"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8pPr>
            <a:lvl9pPr marL="0" marR="0" lvl="8" indent="0" algn="ctr" rtl="0">
              <a:lnSpc>
                <a:spcPct val="100000"/>
              </a:lnSpc>
              <a:spcBef>
                <a:spcPts val="0"/>
              </a:spcBef>
              <a:spcAft>
                <a:spcPts val="0"/>
              </a:spcAft>
              <a:buClr>
                <a:srgbClr val="929292"/>
              </a:buClr>
              <a:buFont typeface="Open Sans"/>
              <a:buNone/>
              <a:defRPr sz="700" b="0" i="0" u="none" strike="noStrike" cap="none">
                <a:solidFill>
                  <a:srgbClr val="929292"/>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sz="5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8" r:id="rId16"/>
    <p:sldLayoutId id="2147483679"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hyperlink" Target="https://www.doordash.com/en-US/about" TargetMode="External"/><Relationship Id="rId2" Type="http://schemas.openxmlformats.org/officeDocument/2006/relationships/notesSlide" Target="../notesSlides/notesSlide14.xml"/><Relationship Id="rId1" Type="http://schemas.openxmlformats.org/officeDocument/2006/relationships/slideLayout" Target="../slideLayouts/slideLayout28.xml"/><Relationship Id="rId5" Type="http://schemas.openxmlformats.org/officeDocument/2006/relationships/hyperlink" Target="https://secondmeasure.com/datapoints/food-delivery-services-grubhub-uber-eats-doordash-postmates/" TargetMode="External"/><Relationship Id="rId4" Type="http://schemas.openxmlformats.org/officeDocument/2006/relationships/hyperlink" Target="https://en.wikipedia.org/wiki/DoorDash"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hyperlink" Target="https://www.doordash.com/en-US/about" TargetMode="External"/><Relationship Id="rId2" Type="http://schemas.openxmlformats.org/officeDocument/2006/relationships/notesSlide" Target="../notesSlides/notesSlide4.xml"/><Relationship Id="rId1" Type="http://schemas.openxmlformats.org/officeDocument/2006/relationships/slideLayout" Target="../slideLayouts/slideLayout28.xml"/><Relationship Id="rId4" Type="http://schemas.openxmlformats.org/officeDocument/2006/relationships/hyperlink" Target="https://en.wikipedia.org/wiki/DoorDash"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9.xml"/><Relationship Id="rId1" Type="http://schemas.openxmlformats.org/officeDocument/2006/relationships/vmlDrawing" Target="../drawings/vmlDrawing1.vml"/><Relationship Id="rId4" Type="http://schemas.openxmlformats.org/officeDocument/2006/relationships/image" Target="../media/image16.wmf"/></Relationships>
</file>

<file path=ppt/slides/_rels/slide5.xml.rels><?xml version="1.0" encoding="UTF-8" standalone="yes"?>
<Relationships xmlns="http://schemas.openxmlformats.org/package/2006/relationships"><Relationship Id="rId3" Type="http://schemas.openxmlformats.org/officeDocument/2006/relationships/hyperlink" Target="http://www.ameranth.com/pdf/How%20Does%20DoorDash%20Make%20Money,%20Feb%2012,%202019.pdf" TargetMode="External"/><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4.xml"/><Relationship Id="rId7" Type="http://schemas.openxmlformats.org/officeDocument/2006/relationships/image" Target="../media/image17.wmf"/><Relationship Id="rId2" Type="http://schemas.openxmlformats.org/officeDocument/2006/relationships/slideLayout" Target="../slideLayouts/slideLayout19.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image" Target="../media/image18.png"/><Relationship Id="rId4" Type="http://schemas.openxmlformats.org/officeDocument/2006/relationships/hyperlink" Target="https://www.figma.com/proto/aPczb1pO39frce23PLXj9r/ROBO-DASHER?node-id=2:286&amp;scaling=scale-down&amp;page-id=0:1&amp;starting-point-node-id=2:286" TargetMode="Externa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7.xml"/></Relationships>
</file>

<file path=ppt/slides/_rels/slide52.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slideLayout" Target="../slideLayouts/slideLayout3.xml"/><Relationship Id="rId1" Type="http://schemas.openxmlformats.org/officeDocument/2006/relationships/vmlDrawing" Target="../drawings/vmlDrawing3.vml"/><Relationship Id="rId4" Type="http://schemas.openxmlformats.org/officeDocument/2006/relationships/image" Target="../media/image19.wmf"/></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9.xml"/><Relationship Id="rId1" Type="http://schemas.openxmlformats.org/officeDocument/2006/relationships/vmlDrawing" Target="../drawings/vmlDrawing4.vml"/><Relationship Id="rId5" Type="http://schemas.openxmlformats.org/officeDocument/2006/relationships/image" Target="../media/image20.wmf"/><Relationship Id="rId4" Type="http://schemas.openxmlformats.org/officeDocument/2006/relationships/oleObject" Target="../embeddings/oleObject3.bin"/></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19.xml"/><Relationship Id="rId1" Type="http://schemas.openxmlformats.org/officeDocument/2006/relationships/vmlDrawing" Target="../drawings/vmlDrawing5.vml"/><Relationship Id="rId5" Type="http://schemas.openxmlformats.org/officeDocument/2006/relationships/image" Target="../media/image21.wmf"/><Relationship Id="rId4" Type="http://schemas.openxmlformats.org/officeDocument/2006/relationships/oleObject" Target="../embeddings/oleObject4.bin"/></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8" Type="http://schemas.openxmlformats.org/officeDocument/2006/relationships/oleObject" Target="../embeddings/oleObject6.bin"/><Relationship Id="rId3" Type="http://schemas.openxmlformats.org/officeDocument/2006/relationships/hyperlink" Target="https://www.figma.com/proto/474Zqi9gBJu94ix00xPIFX/ROBO-DASHER---V2?node-id=2:286&amp;scaling=scale-down&amp;page-id=0:1&amp;starting-point-node-id=2:286" TargetMode="External"/><Relationship Id="rId7" Type="http://schemas.openxmlformats.org/officeDocument/2006/relationships/image" Target="../media/image22.wmf"/><Relationship Id="rId2" Type="http://schemas.openxmlformats.org/officeDocument/2006/relationships/slideLayout" Target="../slideLayouts/slideLayout14.xml"/><Relationship Id="rId1" Type="http://schemas.openxmlformats.org/officeDocument/2006/relationships/vmlDrawing" Target="../drawings/vmlDrawing6.vml"/><Relationship Id="rId6" Type="http://schemas.openxmlformats.org/officeDocument/2006/relationships/oleObject" Target="../embeddings/oleObject5.bin"/><Relationship Id="rId5" Type="http://schemas.openxmlformats.org/officeDocument/2006/relationships/hyperlink" Target="ROBO-DASHER%20-%20V2.pdf" TargetMode="External"/><Relationship Id="rId4" Type="http://schemas.openxmlformats.org/officeDocument/2006/relationships/image" Target="../media/image24.png"/><Relationship Id="rId9" Type="http://schemas.openxmlformats.org/officeDocument/2006/relationships/image" Target="../media/image23.wm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7.xml"/></Relationships>
</file>

<file path=ppt/slides/_rels/slide59.xml.rels><?xml version="1.0" encoding="UTF-8" standalone="yes"?>
<Relationships xmlns="http://schemas.openxmlformats.org/package/2006/relationships"><Relationship Id="rId3" Type="http://schemas.openxmlformats.org/officeDocument/2006/relationships/hyperlink" Target="PRD.docx" TargetMode="External"/><Relationship Id="rId2" Type="http://schemas.openxmlformats.org/officeDocument/2006/relationships/slideLayout" Target="../slideLayouts/slideLayout3.xml"/><Relationship Id="rId1" Type="http://schemas.openxmlformats.org/officeDocument/2006/relationships/vmlDrawing" Target="../drawings/vmlDrawing7.vml"/><Relationship Id="rId5" Type="http://schemas.openxmlformats.org/officeDocument/2006/relationships/image" Target="../media/image25.wmf"/><Relationship Id="rId4" Type="http://schemas.openxmlformats.org/officeDocument/2006/relationships/package" Target="../embeddings/Microsoft_Word_Document2.docx"/></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8.xml"/><Relationship Id="rId6" Type="http://schemas.openxmlformats.org/officeDocument/2006/relationships/hyperlink" Target="https://www.astuteanalytica.com/industry-report/service-robots-market" TargetMode="External"/><Relationship Id="rId5" Type="http://schemas.openxmlformats.org/officeDocument/2006/relationships/hyperlink" Target="https://ifr.org/img/worldrobotics/Executive_Summary_WR_Service_Robots_2021.pdf" TargetMode="External"/><Relationship Id="rId4" Type="http://schemas.openxmlformats.org/officeDocument/2006/relationships/hyperlink" Target="https://ifr.org/service-robots" TargetMode="Externa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7.xml"/></Relationships>
</file>

<file path=ppt/slides/_rels/slide61.xml.rels><?xml version="1.0" encoding="UTF-8" standalone="yes"?>
<Relationships xmlns="http://schemas.openxmlformats.org/package/2006/relationships"><Relationship Id="rId3" Type="http://schemas.openxmlformats.org/officeDocument/2006/relationships/hyperlink" Target="PRD.docx" TargetMode="External"/><Relationship Id="rId2" Type="http://schemas.openxmlformats.org/officeDocument/2006/relationships/slideLayout" Target="../slideLayouts/slideLayout3.xml"/><Relationship Id="rId1" Type="http://schemas.openxmlformats.org/officeDocument/2006/relationships/vmlDrawing" Target="../drawings/vmlDrawing8.vml"/><Relationship Id="rId5" Type="http://schemas.openxmlformats.org/officeDocument/2006/relationships/image" Target="../media/image26.wmf"/><Relationship Id="rId4" Type="http://schemas.openxmlformats.org/officeDocument/2006/relationships/oleObject" Target="../embeddings/oleObject7.bin"/></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135"/>
        <p:cNvGrpSpPr/>
        <p:nvPr/>
      </p:nvGrpSpPr>
      <p:grpSpPr>
        <a:xfrm>
          <a:off x="0" y="0"/>
          <a:ext cx="0" cy="0"/>
          <a:chOff x="0" y="0"/>
          <a:chExt cx="0" cy="0"/>
        </a:xfrm>
      </p:grpSpPr>
      <p:sp>
        <p:nvSpPr>
          <p:cNvPr id="136" name="Google Shape;136;p31"/>
          <p:cNvSpPr txBox="1">
            <a:spLocks noGrp="1"/>
          </p:cNvSpPr>
          <p:nvPr>
            <p:ph type="title"/>
          </p:nvPr>
        </p:nvSpPr>
        <p:spPr>
          <a:prstGeom prst="rect">
            <a:avLst/>
          </a:prstGeom>
          <a:noFill/>
          <a:ln>
            <a:noFill/>
          </a:ln>
        </p:spPr>
        <p:txBody>
          <a:bodyPr spcFirstLastPara="1" wrap="square" lIns="0" tIns="0" rIns="0" bIns="0" anchor="b" anchorCtr="0">
            <a:noAutofit/>
          </a:bodyPr>
          <a:lstStyle/>
          <a:p>
            <a:pPr marL="0" marR="0" lvl="0" indent="0" algn="l" rtl="0">
              <a:lnSpc>
                <a:spcPct val="120000"/>
              </a:lnSpc>
              <a:spcBef>
                <a:spcPts val="0"/>
              </a:spcBef>
              <a:spcAft>
                <a:spcPts val="0"/>
              </a:spcAft>
              <a:buClr>
                <a:srgbClr val="FFFFFF"/>
              </a:buClr>
              <a:buFont typeface="Open Sans"/>
              <a:buNone/>
            </a:pPr>
            <a:r>
              <a:rPr lang="en" dirty="0" smtClean="0"/>
              <a:t>DoorDash Product Pitch	</a:t>
            </a:r>
            <a:endParaRPr sz="500" dirty="0"/>
          </a:p>
        </p:txBody>
      </p:sp>
      <p:sp>
        <p:nvSpPr>
          <p:cNvPr id="137" name="Google Shape;137;p31"/>
          <p:cNvSpPr txBox="1">
            <a:spLocks noGrp="1"/>
          </p:cNvSpPr>
          <p:nvPr>
            <p:ph type="body" idx="1"/>
          </p:nvPr>
        </p:nvSpPr>
        <p:spPr>
          <a:xfrm>
            <a:off x="457200" y="2195525"/>
            <a:ext cx="5900700" cy="649275"/>
          </a:xfrm>
          <a:prstGeom prst="rect">
            <a:avLst/>
          </a:prstGeom>
          <a:noFill/>
          <a:ln>
            <a:noFill/>
          </a:ln>
        </p:spPr>
        <p:txBody>
          <a:bodyPr spcFirstLastPara="1" wrap="square" lIns="0" tIns="0" rIns="0" bIns="0" anchor="t" anchorCtr="0">
            <a:noAutofit/>
          </a:bodyPr>
          <a:lstStyle/>
          <a:p>
            <a:pPr marL="0" marR="0" lvl="0" indent="0" algn="l" rtl="0">
              <a:lnSpc>
                <a:spcPct val="131250"/>
              </a:lnSpc>
              <a:spcBef>
                <a:spcPts val="0"/>
              </a:spcBef>
              <a:spcAft>
                <a:spcPts val="0"/>
              </a:spcAft>
              <a:buClr>
                <a:srgbClr val="9CBDD8"/>
              </a:buClr>
              <a:buFont typeface="Open Sans"/>
              <a:buNone/>
            </a:pPr>
            <a:r>
              <a:rPr lang="en" dirty="0" smtClean="0"/>
              <a:t>Food delivery using Self-Driving Robots</a:t>
            </a:r>
            <a:endParaRPr b="1" dirty="0"/>
          </a:p>
          <a:p>
            <a:pPr marL="0" marR="0" lvl="0" indent="0" algn="l" rtl="0">
              <a:lnSpc>
                <a:spcPct val="131250"/>
              </a:lnSpc>
              <a:spcBef>
                <a:spcPts val="0"/>
              </a:spcBef>
              <a:spcAft>
                <a:spcPts val="0"/>
              </a:spcAft>
              <a:buClr>
                <a:srgbClr val="9CBDD8"/>
              </a:buClr>
              <a:buFont typeface="Open Sans"/>
              <a:buNone/>
            </a:pPr>
            <a:endParaRPr b="1" dirty="0"/>
          </a:p>
          <a:p>
            <a:pPr marL="0" marR="0" lvl="0" indent="0" algn="l" rtl="0">
              <a:lnSpc>
                <a:spcPct val="131250"/>
              </a:lnSpc>
              <a:spcBef>
                <a:spcPts val="0"/>
              </a:spcBef>
              <a:spcAft>
                <a:spcPts val="0"/>
              </a:spcAft>
              <a:buClr>
                <a:srgbClr val="9CBDD8"/>
              </a:buClr>
              <a:buFont typeface="Open Sans"/>
              <a:buNone/>
            </a:pPr>
            <a:r>
              <a:rPr lang="en" b="1" dirty="0" smtClean="0"/>
              <a:t>Ayileye DAYO</a:t>
            </a:r>
            <a:endParaRPr b="1" dirty="0"/>
          </a:p>
          <a:p>
            <a:pPr marL="0" marR="0" lvl="0" indent="0" algn="l" rtl="0">
              <a:lnSpc>
                <a:spcPct val="131250"/>
              </a:lnSpc>
              <a:spcBef>
                <a:spcPts val="0"/>
              </a:spcBef>
              <a:spcAft>
                <a:spcPts val="0"/>
              </a:spcAft>
              <a:buClr>
                <a:srgbClr val="9CBDD8"/>
              </a:buClr>
              <a:buFont typeface="Open Sans"/>
              <a:buNone/>
            </a:pPr>
            <a:endParaRPr sz="500" dirty="0"/>
          </a:p>
        </p:txBody>
      </p:sp>
    </p:spTree>
    <p:extLst>
      <p:ext uri="{BB962C8B-B14F-4D97-AF65-F5344CB8AC3E}">
        <p14:creationId xmlns:p14="http://schemas.microsoft.com/office/powerpoint/2010/main" val="1284554849"/>
      </p:ext>
    </p:extLst>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9"/>
          <p:cNvSpPr txBox="1">
            <a:spLocks noGrp="1"/>
          </p:cNvSpPr>
          <p:nvPr>
            <p:ph type="title"/>
          </p:nvPr>
        </p:nvSpPr>
        <p:spPr>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rgbClr val="FFFFFF"/>
              </a:buClr>
              <a:buFont typeface="Open Sans"/>
              <a:buNone/>
            </a:pPr>
            <a:r>
              <a:rPr lang="en"/>
              <a:t>Competitors</a:t>
            </a:r>
            <a:endParaRPr sz="500"/>
          </a:p>
        </p:txBody>
      </p:sp>
      <p:sp>
        <p:nvSpPr>
          <p:cNvPr id="204" name="Google Shape;204;p39"/>
          <p:cNvSpPr txBox="1">
            <a:spLocks noGrp="1"/>
          </p:cNvSpPr>
          <p:nvPr>
            <p:ph type="body" idx="4294967295"/>
          </p:nvPr>
        </p:nvSpPr>
        <p:spPr>
          <a:xfrm>
            <a:off x="0" y="4914900"/>
            <a:ext cx="3957638" cy="1143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7D97AD"/>
              </a:buClr>
              <a:buFont typeface="Open Sans"/>
              <a:buNone/>
            </a:pPr>
            <a:r>
              <a:rPr lang="en" sz="700" b="0" i="0" u="none" strike="noStrike" cap="none">
                <a:solidFill>
                  <a:srgbClr val="7D97AD"/>
                </a:solidFill>
                <a:latin typeface="Open Sans"/>
                <a:ea typeface="Open Sans"/>
                <a:cs typeface="Open Sans"/>
                <a:sym typeface="Open Sans"/>
              </a:rPr>
              <a:t>© 201</a:t>
            </a:r>
            <a:r>
              <a:rPr lang="en"/>
              <a:t>9</a:t>
            </a:r>
            <a:r>
              <a:rPr lang="en" sz="700" b="0" i="0" u="none" strike="noStrike" cap="none">
                <a:solidFill>
                  <a:srgbClr val="7D97AD"/>
                </a:solidFill>
                <a:latin typeface="Open Sans"/>
                <a:ea typeface="Open Sans"/>
                <a:cs typeface="Open Sans"/>
                <a:sym typeface="Open Sans"/>
              </a:rPr>
              <a:t> Udacity.  All rights reserved.</a:t>
            </a:r>
            <a:endParaRPr sz="500"/>
          </a:p>
        </p:txBody>
      </p:sp>
    </p:spTree>
    <p:extLst>
      <p:ext uri="{BB962C8B-B14F-4D97-AF65-F5344CB8AC3E}">
        <p14:creationId xmlns:p14="http://schemas.microsoft.com/office/powerpoint/2010/main" val="1429329302"/>
      </p:ext>
    </p:extLst>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22" name="Google Shape;222;p41"/>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7D97AD"/>
              </a:buClr>
              <a:buFont typeface="Open Sans"/>
              <a:buNone/>
            </a:pPr>
            <a:r>
              <a:rPr lang="en" sz="700" b="0" i="0" u="none" strike="noStrike" cap="none" dirty="0">
                <a:solidFill>
                  <a:srgbClr val="7D97AD"/>
                </a:solidFill>
                <a:latin typeface="Open Sans"/>
                <a:ea typeface="Open Sans"/>
                <a:cs typeface="Open Sans"/>
                <a:sym typeface="Open Sans"/>
              </a:rPr>
              <a:t>© 201</a:t>
            </a:r>
            <a:r>
              <a:rPr lang="en" dirty="0"/>
              <a:t>9</a:t>
            </a:r>
            <a:r>
              <a:rPr lang="en" sz="700" b="0" i="0" u="none" strike="noStrike" cap="none" dirty="0">
                <a:solidFill>
                  <a:srgbClr val="7D97AD"/>
                </a:solidFill>
                <a:latin typeface="Open Sans"/>
                <a:ea typeface="Open Sans"/>
                <a:cs typeface="Open Sans"/>
                <a:sym typeface="Open Sans"/>
              </a:rPr>
              <a:t> Udacity.  All rights reserved.</a:t>
            </a:r>
            <a:endParaRPr sz="500" dirty="0"/>
          </a:p>
        </p:txBody>
      </p:sp>
      <p:sp>
        <p:nvSpPr>
          <p:cNvPr id="221" name="Google Shape;221;p41"/>
          <p:cNvSpPr txBox="1">
            <a:spLocks noGrp="1"/>
          </p:cNvSpPr>
          <p:nvPr>
            <p:ph type="body" idx="2"/>
          </p:nvPr>
        </p:nvSpPr>
        <p:spPr>
          <a:xfrm>
            <a:off x="186267" y="1323454"/>
            <a:ext cx="8482500" cy="2384215"/>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700"/>
              </a:spcBef>
              <a:spcAft>
                <a:spcPts val="0"/>
              </a:spcAft>
              <a:buNone/>
            </a:pPr>
            <a:endParaRPr sz="500" dirty="0"/>
          </a:p>
          <a:p>
            <a:pPr marL="114300" marR="0" lvl="0" indent="-114300" algn="l" rtl="0">
              <a:lnSpc>
                <a:spcPct val="100000"/>
              </a:lnSpc>
              <a:spcBef>
                <a:spcPts val="700"/>
              </a:spcBef>
              <a:spcAft>
                <a:spcPts val="0"/>
              </a:spcAft>
              <a:buClr>
                <a:srgbClr val="2D3D4A"/>
              </a:buClr>
              <a:buSzPts val="1400"/>
              <a:buFont typeface="Open Sans"/>
              <a:buChar char="•"/>
            </a:pPr>
            <a:r>
              <a:rPr lang="en" dirty="0" smtClean="0"/>
              <a:t>Formely GrubHub seamless and currently owned by Netherland based Just Eat Takeaway.</a:t>
            </a:r>
          </a:p>
          <a:p>
            <a:pPr marL="114300" marR="0" lvl="0" indent="-114300" algn="l" rtl="0">
              <a:lnSpc>
                <a:spcPct val="100000"/>
              </a:lnSpc>
              <a:spcBef>
                <a:spcPts val="700"/>
              </a:spcBef>
              <a:spcAft>
                <a:spcPts val="0"/>
              </a:spcAft>
              <a:buClr>
                <a:srgbClr val="2D3D4A"/>
              </a:buClr>
              <a:buSzPts val="1400"/>
              <a:buFont typeface="Open Sans"/>
              <a:buChar char="•"/>
            </a:pPr>
            <a:r>
              <a:rPr lang="en" dirty="0" smtClean="0"/>
              <a:t> Founded in 2004 and services just the United States Market.</a:t>
            </a:r>
          </a:p>
          <a:p>
            <a:pPr marL="114300" marR="0" lvl="0" indent="-114300" algn="l" rtl="0">
              <a:lnSpc>
                <a:spcPct val="100000"/>
              </a:lnSpc>
              <a:spcBef>
                <a:spcPts val="700"/>
              </a:spcBef>
              <a:spcAft>
                <a:spcPts val="0"/>
              </a:spcAft>
              <a:buClr>
                <a:srgbClr val="2D3D4A"/>
              </a:buClr>
              <a:buSzPts val="1400"/>
              <a:buFont typeface="Open Sans"/>
              <a:buChar char="•"/>
            </a:pPr>
            <a:r>
              <a:rPr lang="en" dirty="0" smtClean="0"/>
              <a:t> </a:t>
            </a:r>
            <a:r>
              <a:rPr lang="en-US" dirty="0" smtClean="0"/>
              <a:t>C</a:t>
            </a:r>
            <a:r>
              <a:rPr lang="en" dirty="0" smtClean="0"/>
              <a:t>urrently facing a decline in Net Income </a:t>
            </a:r>
          </a:p>
          <a:p>
            <a:pPr marL="114300" marR="0" lvl="0" indent="-114300" algn="l" rtl="0">
              <a:lnSpc>
                <a:spcPct val="100000"/>
              </a:lnSpc>
              <a:spcBef>
                <a:spcPts val="700"/>
              </a:spcBef>
              <a:spcAft>
                <a:spcPts val="0"/>
              </a:spcAft>
              <a:buClr>
                <a:srgbClr val="2D3D4A"/>
              </a:buClr>
              <a:buSzPts val="1400"/>
              <a:buFont typeface="Open Sans"/>
              <a:buChar char="•"/>
            </a:pPr>
            <a:r>
              <a:rPr lang="en-US" dirty="0" smtClean="0"/>
              <a:t>N</a:t>
            </a:r>
            <a:r>
              <a:rPr lang="en" dirty="0" smtClean="0"/>
              <a:t>o plans in place to deploy robot technology</a:t>
            </a:r>
          </a:p>
          <a:p>
            <a:pPr marL="114300" marR="0" lvl="0" indent="-114300" algn="l" rtl="0">
              <a:lnSpc>
                <a:spcPct val="100000"/>
              </a:lnSpc>
              <a:spcBef>
                <a:spcPts val="700"/>
              </a:spcBef>
              <a:spcAft>
                <a:spcPts val="0"/>
              </a:spcAft>
              <a:buClr>
                <a:srgbClr val="2D3D4A"/>
              </a:buClr>
              <a:buSzPts val="1400"/>
              <a:buFont typeface="Open Sans"/>
              <a:buChar char="•"/>
            </a:pPr>
            <a:r>
              <a:rPr lang="en" dirty="0" smtClean="0"/>
              <a:t>Slower delivery and App technology is very limited.</a:t>
            </a:r>
          </a:p>
        </p:txBody>
      </p:sp>
      <p:sp>
        <p:nvSpPr>
          <p:cNvPr id="219" name="Google Shape;219;p41"/>
          <p:cNvSpPr txBox="1">
            <a:spLocks noGrp="1"/>
          </p:cNvSpPr>
          <p:nvPr>
            <p:ph type="title"/>
          </p:nvPr>
        </p:nvSpPr>
        <p:spPr>
          <a:xfrm>
            <a:off x="204300" y="751840"/>
            <a:ext cx="8229600" cy="593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b="1" dirty="0" smtClean="0">
                <a:solidFill>
                  <a:schemeClr val="accent1">
                    <a:lumMod val="50000"/>
                  </a:schemeClr>
                </a:solidFill>
              </a:rPr>
              <a:t>Grubhub</a:t>
            </a:r>
            <a:endParaRPr sz="500" b="1" dirty="0">
              <a:solidFill>
                <a:schemeClr val="accent1">
                  <a:lumMod val="50000"/>
                </a:schemeClr>
              </a:solidFill>
            </a:endParaRPr>
          </a:p>
        </p:txBody>
      </p:sp>
      <p:sp>
        <p:nvSpPr>
          <p:cNvPr id="220" name="Google Shape;220;p41"/>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11</a:t>
            </a:fld>
            <a:endParaRPr>
              <a:solidFill>
                <a:srgbClr val="929292"/>
              </a:solidFill>
            </a:endParaRPr>
          </a:p>
        </p:txBody>
      </p:sp>
      <p:sp>
        <p:nvSpPr>
          <p:cNvPr id="8" name="TextBox 7"/>
          <p:cNvSpPr txBox="1"/>
          <p:nvPr/>
        </p:nvSpPr>
        <p:spPr>
          <a:xfrm>
            <a:off x="186267" y="4422987"/>
            <a:ext cx="7034106" cy="461665"/>
          </a:xfrm>
          <a:prstGeom prst="rect">
            <a:avLst/>
          </a:prstGeom>
          <a:noFill/>
        </p:spPr>
        <p:txBody>
          <a:bodyPr wrap="square" rtlCol="0">
            <a:spAutoFit/>
          </a:bodyPr>
          <a:lstStyle/>
          <a:p>
            <a:pPr lvl="0">
              <a:spcBef>
                <a:spcPts val="700"/>
              </a:spcBef>
              <a:buClr>
                <a:srgbClr val="2D3D4A"/>
              </a:buClr>
              <a:buSzPts val="1400"/>
            </a:pPr>
            <a:r>
              <a:rPr lang="en-US" sz="1000" b="1" dirty="0">
                <a:solidFill>
                  <a:srgbClr val="0365C0">
                    <a:lumMod val="60000"/>
                    <a:lumOff val="40000"/>
                  </a:srgbClr>
                </a:solidFill>
                <a:latin typeface="Palatino Linotype" panose="02040502050505030304" pitchFamily="18" charset="0"/>
                <a:ea typeface="Open Sans"/>
                <a:cs typeface="Open Sans"/>
                <a:sym typeface="Open Sans"/>
              </a:rPr>
              <a:t>https://en.wikipedia.org/wiki/Grubhub</a:t>
            </a:r>
          </a:p>
          <a:p>
            <a:endParaRPr lang="en-US" dirty="0"/>
          </a:p>
        </p:txBody>
      </p:sp>
    </p:spTree>
    <p:extLst>
      <p:ext uri="{BB962C8B-B14F-4D97-AF65-F5344CB8AC3E}">
        <p14:creationId xmlns:p14="http://schemas.microsoft.com/office/powerpoint/2010/main" val="3411421467"/>
      </p:ext>
    </p:extLst>
  </p:cSld>
  <p:clrMapOvr>
    <a:masterClrMapping/>
  </p:clrMapOvr>
  <p:transition>
    <p:fade thruBlk="1"/>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22" name="Google Shape;222;p41"/>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7D97AD"/>
              </a:buClr>
              <a:buFont typeface="Open Sans"/>
              <a:buNone/>
            </a:pPr>
            <a:r>
              <a:rPr lang="en" sz="700" b="0" i="0" u="none" strike="noStrike" cap="none">
                <a:solidFill>
                  <a:srgbClr val="7D97AD"/>
                </a:solidFill>
                <a:latin typeface="Open Sans"/>
                <a:ea typeface="Open Sans"/>
                <a:cs typeface="Open Sans"/>
                <a:sym typeface="Open Sans"/>
              </a:rPr>
              <a:t>© 201</a:t>
            </a:r>
            <a:r>
              <a:rPr lang="en"/>
              <a:t>9</a:t>
            </a:r>
            <a:r>
              <a:rPr lang="en" sz="700" b="0" i="0" u="none" strike="noStrike" cap="none">
                <a:solidFill>
                  <a:srgbClr val="7D97AD"/>
                </a:solidFill>
                <a:latin typeface="Open Sans"/>
                <a:ea typeface="Open Sans"/>
                <a:cs typeface="Open Sans"/>
                <a:sym typeface="Open Sans"/>
              </a:rPr>
              <a:t> Udacity.  All rights reserved.</a:t>
            </a:r>
            <a:endParaRPr sz="500"/>
          </a:p>
        </p:txBody>
      </p:sp>
      <p:sp>
        <p:nvSpPr>
          <p:cNvPr id="8" name="Google Shape;221;p41"/>
          <p:cNvSpPr txBox="1">
            <a:spLocks noGrp="1"/>
          </p:cNvSpPr>
          <p:nvPr>
            <p:ph type="body" idx="2"/>
          </p:nvPr>
        </p:nvSpPr>
        <p:spPr>
          <a:xfrm>
            <a:off x="204300" y="1286933"/>
            <a:ext cx="8482500" cy="1429790"/>
          </a:xfrm>
          <a:prstGeom prst="rect">
            <a:avLst/>
          </a:prstGeom>
          <a:noFill/>
          <a:ln>
            <a:noFill/>
          </a:ln>
        </p:spPr>
        <p:txBody>
          <a:bodyPr spcFirstLastPara="1" wrap="square" lIns="0" tIns="0" rIns="0" bIns="0" anchor="ctr" anchorCtr="0">
            <a:noAutofit/>
          </a:bodyPr>
          <a:lstStyle/>
          <a:p>
            <a:pPr marL="285750" indent="-285750"/>
            <a:r>
              <a:rPr lang="en" dirty="0" smtClean="0"/>
              <a:t>Founded in 2011 , Operates in 2940 U.S cities . </a:t>
            </a:r>
          </a:p>
          <a:p>
            <a:pPr marL="285750" indent="-285750"/>
            <a:r>
              <a:rPr lang="en" dirty="0" smtClean="0"/>
              <a:t>Rolled back on internationalization plans</a:t>
            </a:r>
          </a:p>
          <a:p>
            <a:pPr marL="285750" indent="-285750"/>
            <a:r>
              <a:rPr lang="en-US" dirty="0" smtClean="0"/>
              <a:t>F</a:t>
            </a:r>
            <a:r>
              <a:rPr lang="en" dirty="0" smtClean="0"/>
              <a:t>ocuses on delivery of consumer goods </a:t>
            </a:r>
          </a:p>
          <a:p>
            <a:pPr marL="285750" indent="-285750"/>
            <a:r>
              <a:rPr lang="en-US" dirty="0" smtClean="0"/>
              <a:t>C</a:t>
            </a:r>
            <a:r>
              <a:rPr lang="en" dirty="0" smtClean="0"/>
              <a:t>urrently developing Autonomous delivery rover</a:t>
            </a:r>
          </a:p>
        </p:txBody>
      </p:sp>
      <p:sp>
        <p:nvSpPr>
          <p:cNvPr id="219" name="Google Shape;219;p41"/>
          <p:cNvSpPr txBox="1">
            <a:spLocks noGrp="1"/>
          </p:cNvSpPr>
          <p:nvPr>
            <p:ph type="title"/>
          </p:nvPr>
        </p:nvSpPr>
        <p:spPr>
          <a:xfrm>
            <a:off x="204300" y="785707"/>
            <a:ext cx="8229600" cy="593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US" b="1" dirty="0" smtClean="0">
                <a:solidFill>
                  <a:schemeClr val="accent1">
                    <a:lumMod val="50000"/>
                  </a:schemeClr>
                </a:solidFill>
              </a:rPr>
              <a:t>P</a:t>
            </a:r>
            <a:r>
              <a:rPr lang="en" b="1" dirty="0" smtClean="0">
                <a:solidFill>
                  <a:schemeClr val="accent1">
                    <a:lumMod val="50000"/>
                  </a:schemeClr>
                </a:solidFill>
              </a:rPr>
              <a:t>ostmates</a:t>
            </a:r>
            <a:endParaRPr sz="500" b="1" dirty="0">
              <a:solidFill>
                <a:schemeClr val="accent1">
                  <a:lumMod val="50000"/>
                </a:schemeClr>
              </a:solidFill>
            </a:endParaRPr>
          </a:p>
        </p:txBody>
      </p:sp>
      <p:sp>
        <p:nvSpPr>
          <p:cNvPr id="220" name="Google Shape;220;p41"/>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12</a:t>
            </a:fld>
            <a:endParaRPr>
              <a:solidFill>
                <a:srgbClr val="929292"/>
              </a:solidFill>
            </a:endParaRPr>
          </a:p>
        </p:txBody>
      </p:sp>
      <p:sp>
        <p:nvSpPr>
          <p:cNvPr id="12" name="TextBox 11"/>
          <p:cNvSpPr txBox="1"/>
          <p:nvPr/>
        </p:nvSpPr>
        <p:spPr>
          <a:xfrm>
            <a:off x="186267" y="4422987"/>
            <a:ext cx="7034106" cy="461665"/>
          </a:xfrm>
          <a:prstGeom prst="rect">
            <a:avLst/>
          </a:prstGeom>
          <a:noFill/>
        </p:spPr>
        <p:txBody>
          <a:bodyPr wrap="square" rtlCol="0">
            <a:spAutoFit/>
          </a:bodyPr>
          <a:lstStyle/>
          <a:p>
            <a:pPr lvl="0">
              <a:spcBef>
                <a:spcPts val="700"/>
              </a:spcBef>
              <a:buClr>
                <a:srgbClr val="2D3D4A"/>
              </a:buClr>
              <a:buSzPts val="1400"/>
            </a:pPr>
            <a:r>
              <a:rPr lang="en-US" sz="1000" b="1" dirty="0">
                <a:solidFill>
                  <a:srgbClr val="0365C0">
                    <a:lumMod val="60000"/>
                    <a:lumOff val="40000"/>
                  </a:srgbClr>
                </a:solidFill>
                <a:latin typeface="Palatino Linotype" panose="02040502050505030304" pitchFamily="18" charset="0"/>
                <a:ea typeface="Open Sans"/>
                <a:cs typeface="Open Sans"/>
                <a:sym typeface="Open Sans"/>
              </a:rPr>
              <a:t>https://</a:t>
            </a:r>
            <a:r>
              <a:rPr lang="en-US" sz="1000" b="1" dirty="0" smtClean="0">
                <a:solidFill>
                  <a:srgbClr val="0365C0">
                    <a:lumMod val="60000"/>
                    <a:lumOff val="40000"/>
                  </a:srgbClr>
                </a:solidFill>
                <a:latin typeface="Palatino Linotype" panose="02040502050505030304" pitchFamily="18" charset="0"/>
                <a:ea typeface="Open Sans"/>
                <a:cs typeface="Open Sans"/>
                <a:sym typeface="Open Sans"/>
              </a:rPr>
              <a:t>en.wikipedia.org/wiki/Postmates</a:t>
            </a:r>
            <a:endParaRPr lang="en-US" sz="1000" b="1" dirty="0">
              <a:solidFill>
                <a:srgbClr val="0365C0">
                  <a:lumMod val="60000"/>
                  <a:lumOff val="40000"/>
                </a:srgbClr>
              </a:solidFill>
              <a:latin typeface="Palatino Linotype" panose="02040502050505030304" pitchFamily="18" charset="0"/>
              <a:ea typeface="Open Sans"/>
              <a:cs typeface="Open Sans"/>
              <a:sym typeface="Open Sans"/>
            </a:endParaRPr>
          </a:p>
          <a:p>
            <a:endParaRPr lang="en-US" dirty="0"/>
          </a:p>
        </p:txBody>
      </p:sp>
    </p:spTree>
    <p:extLst>
      <p:ext uri="{BB962C8B-B14F-4D97-AF65-F5344CB8AC3E}">
        <p14:creationId xmlns:p14="http://schemas.microsoft.com/office/powerpoint/2010/main" val="4271241546"/>
      </p:ext>
    </p:extLst>
  </p:cSld>
  <p:clrMapOvr>
    <a:masterClrMapping/>
  </p:clrMapOvr>
  <p:transition>
    <p:fade thruBlk="1"/>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13" name="Google Shape;213;p40"/>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7D97AD"/>
              </a:buClr>
              <a:buFont typeface="Open Sans"/>
              <a:buNone/>
            </a:pPr>
            <a:r>
              <a:rPr lang="en" sz="700" b="0" i="0" u="none" strike="noStrike" cap="none">
                <a:solidFill>
                  <a:srgbClr val="7D97AD"/>
                </a:solidFill>
                <a:latin typeface="Open Sans"/>
                <a:ea typeface="Open Sans"/>
                <a:cs typeface="Open Sans"/>
                <a:sym typeface="Open Sans"/>
              </a:rPr>
              <a:t>© 201</a:t>
            </a:r>
            <a:r>
              <a:rPr lang="en"/>
              <a:t>9</a:t>
            </a:r>
            <a:r>
              <a:rPr lang="en" sz="700" b="0" i="0" u="none" strike="noStrike" cap="none">
                <a:solidFill>
                  <a:srgbClr val="7D97AD"/>
                </a:solidFill>
                <a:latin typeface="Open Sans"/>
                <a:ea typeface="Open Sans"/>
                <a:cs typeface="Open Sans"/>
                <a:sym typeface="Open Sans"/>
              </a:rPr>
              <a:t> Udacity.  All rights reserved.</a:t>
            </a:r>
            <a:endParaRPr sz="500"/>
          </a:p>
        </p:txBody>
      </p:sp>
      <p:sp>
        <p:nvSpPr>
          <p:cNvPr id="8" name="Google Shape;221;p41"/>
          <p:cNvSpPr txBox="1">
            <a:spLocks noGrp="1"/>
          </p:cNvSpPr>
          <p:nvPr>
            <p:ph type="body" idx="2"/>
          </p:nvPr>
        </p:nvSpPr>
        <p:spPr>
          <a:xfrm>
            <a:off x="204300" y="1286933"/>
            <a:ext cx="8482500" cy="1429790"/>
          </a:xfrm>
          <a:prstGeom prst="rect">
            <a:avLst/>
          </a:prstGeom>
          <a:noFill/>
          <a:ln>
            <a:noFill/>
          </a:ln>
        </p:spPr>
        <p:txBody>
          <a:bodyPr spcFirstLastPara="1" wrap="square" lIns="0" tIns="0" rIns="0" bIns="0" anchor="ctr" anchorCtr="0">
            <a:noAutofit/>
          </a:bodyPr>
          <a:lstStyle/>
          <a:p>
            <a:pPr marL="285750" indent="-285750"/>
            <a:r>
              <a:rPr lang="en" dirty="0" smtClean="0"/>
              <a:t>Founded in 2014 , sprouted out of ride Sharing company-Uber. </a:t>
            </a:r>
          </a:p>
          <a:p>
            <a:pPr marL="285750" indent="-285750"/>
            <a:r>
              <a:rPr lang="en-US" dirty="0" smtClean="0"/>
              <a:t>Global presence.</a:t>
            </a:r>
            <a:endParaRPr lang="en" dirty="0" smtClean="0"/>
          </a:p>
          <a:p>
            <a:pPr marL="285750" indent="-285750"/>
            <a:r>
              <a:rPr lang="en-US" dirty="0" smtClean="0"/>
              <a:t>C</a:t>
            </a:r>
            <a:r>
              <a:rPr lang="en" dirty="0" smtClean="0"/>
              <a:t>urrently working on delivery via drones</a:t>
            </a:r>
          </a:p>
          <a:p>
            <a:pPr marL="285750" indent="-285750"/>
            <a:r>
              <a:rPr lang="en-US" dirty="0" smtClean="0"/>
              <a:t>D</a:t>
            </a:r>
            <a:r>
              <a:rPr lang="en" dirty="0" smtClean="0"/>
              <a:t>rone deployment is currently skeptic – No regulations, safety risks etc.</a:t>
            </a:r>
          </a:p>
        </p:txBody>
      </p:sp>
      <p:sp>
        <p:nvSpPr>
          <p:cNvPr id="210" name="Google Shape;210;p40"/>
          <p:cNvSpPr txBox="1">
            <a:spLocks noGrp="1"/>
          </p:cNvSpPr>
          <p:nvPr>
            <p:ph type="title"/>
          </p:nvPr>
        </p:nvSpPr>
        <p:spPr>
          <a:xfrm>
            <a:off x="300000" y="693233"/>
            <a:ext cx="8229600" cy="593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b="1" dirty="0" smtClean="0">
                <a:solidFill>
                  <a:schemeClr val="accent1">
                    <a:lumMod val="50000"/>
                  </a:schemeClr>
                </a:solidFill>
              </a:rPr>
              <a:t>Uber Eats</a:t>
            </a:r>
            <a:endParaRPr sz="500" b="1" dirty="0">
              <a:solidFill>
                <a:schemeClr val="accent1">
                  <a:lumMod val="50000"/>
                </a:schemeClr>
              </a:solidFill>
            </a:endParaRPr>
          </a:p>
        </p:txBody>
      </p:sp>
      <p:sp>
        <p:nvSpPr>
          <p:cNvPr id="211" name="Google Shape;211;p40"/>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13</a:t>
            </a:fld>
            <a:endParaRPr>
              <a:solidFill>
                <a:srgbClr val="929292"/>
              </a:solidFill>
            </a:endParaRPr>
          </a:p>
        </p:txBody>
      </p:sp>
      <p:sp>
        <p:nvSpPr>
          <p:cNvPr id="9" name="TextBox 8"/>
          <p:cNvSpPr txBox="1"/>
          <p:nvPr/>
        </p:nvSpPr>
        <p:spPr>
          <a:xfrm>
            <a:off x="186267" y="4422987"/>
            <a:ext cx="7034106" cy="461665"/>
          </a:xfrm>
          <a:prstGeom prst="rect">
            <a:avLst/>
          </a:prstGeom>
          <a:noFill/>
        </p:spPr>
        <p:txBody>
          <a:bodyPr wrap="square" rtlCol="0">
            <a:spAutoFit/>
          </a:bodyPr>
          <a:lstStyle/>
          <a:p>
            <a:pPr lvl="0">
              <a:spcBef>
                <a:spcPts val="700"/>
              </a:spcBef>
              <a:buClr>
                <a:srgbClr val="2D3D4A"/>
              </a:buClr>
              <a:buSzPts val="1400"/>
            </a:pPr>
            <a:r>
              <a:rPr lang="en-US" sz="1000" b="1" dirty="0">
                <a:solidFill>
                  <a:srgbClr val="0365C0">
                    <a:lumMod val="60000"/>
                    <a:lumOff val="40000"/>
                  </a:srgbClr>
                </a:solidFill>
                <a:latin typeface="Palatino Linotype" panose="02040502050505030304" pitchFamily="18" charset="0"/>
                <a:ea typeface="Open Sans"/>
                <a:cs typeface="Open Sans"/>
                <a:sym typeface="Open Sans"/>
              </a:rPr>
              <a:t>https://</a:t>
            </a:r>
            <a:r>
              <a:rPr lang="en-US" sz="1000" b="1" dirty="0" smtClean="0">
                <a:solidFill>
                  <a:srgbClr val="0365C0">
                    <a:lumMod val="60000"/>
                    <a:lumOff val="40000"/>
                  </a:srgbClr>
                </a:solidFill>
                <a:latin typeface="Palatino Linotype" panose="02040502050505030304" pitchFamily="18" charset="0"/>
                <a:ea typeface="Open Sans"/>
                <a:cs typeface="Open Sans"/>
                <a:sym typeface="Open Sans"/>
              </a:rPr>
              <a:t>en.wikipedia.org/wiki/Uber_Eats</a:t>
            </a:r>
            <a:endParaRPr lang="en-US" sz="1000" b="1" dirty="0">
              <a:solidFill>
                <a:srgbClr val="0365C0">
                  <a:lumMod val="60000"/>
                  <a:lumOff val="40000"/>
                </a:srgbClr>
              </a:solidFill>
              <a:latin typeface="Palatino Linotype" panose="02040502050505030304" pitchFamily="18" charset="0"/>
              <a:ea typeface="Open Sans"/>
              <a:cs typeface="Open Sans"/>
              <a:sym typeface="Open Sans"/>
            </a:endParaRPr>
          </a:p>
          <a:p>
            <a:endParaRPr lang="en-US" dirty="0"/>
          </a:p>
        </p:txBody>
      </p:sp>
    </p:spTree>
    <p:extLst>
      <p:ext uri="{BB962C8B-B14F-4D97-AF65-F5344CB8AC3E}">
        <p14:creationId xmlns:p14="http://schemas.microsoft.com/office/powerpoint/2010/main" val="3804711901"/>
      </p:ext>
    </p:extLst>
  </p:cSld>
  <p:clrMapOvr>
    <a:masterClrMapping/>
  </p:clrMapOvr>
  <p:transition>
    <p:fade thruBlk="1"/>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US" dirty="0"/>
          </a:p>
        </p:txBody>
      </p:sp>
      <p:sp>
        <p:nvSpPr>
          <p:cNvPr id="4" name="Title 3"/>
          <p:cNvSpPr>
            <a:spLocks noGrp="1"/>
          </p:cNvSpPr>
          <p:nvPr>
            <p:ph type="title"/>
          </p:nvPr>
        </p:nvSpPr>
        <p:spPr/>
        <p:txBody>
          <a:bodyPr/>
          <a:lstStyle/>
          <a:p>
            <a:r>
              <a:rPr lang="en-US" sz="3200" b="1" dirty="0" smtClean="0">
                <a:solidFill>
                  <a:schemeClr val="accent1">
                    <a:lumMod val="50000"/>
                  </a:schemeClr>
                </a:solidFill>
              </a:rPr>
              <a:t>Competitors Overview</a:t>
            </a:r>
            <a:endParaRPr lang="en-US" sz="3200" b="1" dirty="0">
              <a:solidFill>
                <a:schemeClr val="accent1">
                  <a:lumMod val="50000"/>
                </a:schemeClr>
              </a:solidFill>
            </a:endParaRPr>
          </a:p>
        </p:txBody>
      </p:sp>
      <p:graphicFrame>
        <p:nvGraphicFramePr>
          <p:cNvPr id="7" name="Table 6"/>
          <p:cNvGraphicFramePr>
            <a:graphicFrameLocks noGrp="1"/>
          </p:cNvGraphicFramePr>
          <p:nvPr>
            <p:extLst/>
          </p:nvPr>
        </p:nvGraphicFramePr>
        <p:xfrm>
          <a:off x="1374985" y="1467696"/>
          <a:ext cx="6394029" cy="2072640"/>
        </p:xfrm>
        <a:graphic>
          <a:graphicData uri="http://schemas.openxmlformats.org/drawingml/2006/table">
            <a:tbl>
              <a:tblPr firstRow="1" bandRow="1">
                <a:tableStyleId>{3C2FFA5D-87B4-456A-9821-1D502468CF0F}</a:tableStyleId>
              </a:tblPr>
              <a:tblGrid>
                <a:gridCol w="1849122"/>
                <a:gridCol w="1761066"/>
                <a:gridCol w="1652694"/>
                <a:gridCol w="1131147"/>
              </a:tblGrid>
              <a:tr h="518160">
                <a:tc>
                  <a:txBody>
                    <a:bodyPr/>
                    <a:lstStyle/>
                    <a:p>
                      <a:pPr algn="ctr"/>
                      <a:endParaRPr lang="en-US" dirty="0">
                        <a:solidFill>
                          <a:schemeClr val="tx2"/>
                        </a:solidFill>
                      </a:endParaRPr>
                    </a:p>
                  </a:txBody>
                  <a:tcPr>
                    <a:solidFill>
                      <a:schemeClr val="accent1">
                        <a:lumMod val="50000"/>
                      </a:schemeClr>
                    </a:solidFill>
                  </a:tcPr>
                </a:tc>
                <a:tc>
                  <a:txBody>
                    <a:bodyPr/>
                    <a:lstStyle/>
                    <a:p>
                      <a:pPr algn="ctr"/>
                      <a:r>
                        <a:rPr lang="en-US" dirty="0" smtClean="0">
                          <a:solidFill>
                            <a:schemeClr val="tx2"/>
                          </a:solidFill>
                        </a:rPr>
                        <a:t>UBER</a:t>
                      </a:r>
                      <a:r>
                        <a:rPr lang="en-US" baseline="0" dirty="0" smtClean="0">
                          <a:solidFill>
                            <a:schemeClr val="tx2"/>
                          </a:solidFill>
                        </a:rPr>
                        <a:t> EATS</a:t>
                      </a:r>
                      <a:endParaRPr lang="en-US" dirty="0">
                        <a:solidFill>
                          <a:schemeClr val="tx2"/>
                        </a:solidFill>
                      </a:endParaRPr>
                    </a:p>
                  </a:txBody>
                  <a:tcPr>
                    <a:solidFill>
                      <a:schemeClr val="accent1">
                        <a:lumMod val="50000"/>
                      </a:schemeClr>
                    </a:solidFill>
                  </a:tcPr>
                </a:tc>
                <a:tc>
                  <a:txBody>
                    <a:bodyPr/>
                    <a:lstStyle/>
                    <a:p>
                      <a:pPr algn="ctr"/>
                      <a:r>
                        <a:rPr lang="en-US" dirty="0" smtClean="0">
                          <a:solidFill>
                            <a:schemeClr val="tx2"/>
                          </a:solidFill>
                        </a:rPr>
                        <a:t>POSTMATES</a:t>
                      </a:r>
                      <a:endParaRPr lang="en-US" dirty="0">
                        <a:solidFill>
                          <a:schemeClr val="tx2"/>
                        </a:solidFill>
                      </a:endParaRPr>
                    </a:p>
                  </a:txBody>
                  <a:tcPr>
                    <a:solidFill>
                      <a:schemeClr val="accent1">
                        <a:lumMod val="50000"/>
                      </a:schemeClr>
                    </a:solidFill>
                  </a:tcPr>
                </a:tc>
                <a:tc>
                  <a:txBody>
                    <a:bodyPr/>
                    <a:lstStyle/>
                    <a:p>
                      <a:pPr algn="ctr"/>
                      <a:r>
                        <a:rPr lang="en-US" dirty="0" smtClean="0">
                          <a:solidFill>
                            <a:schemeClr val="tx2"/>
                          </a:solidFill>
                        </a:rPr>
                        <a:t>GRUB</a:t>
                      </a:r>
                      <a:r>
                        <a:rPr lang="en-US" baseline="0" dirty="0" smtClean="0">
                          <a:solidFill>
                            <a:schemeClr val="tx2"/>
                          </a:solidFill>
                        </a:rPr>
                        <a:t>HUB</a:t>
                      </a:r>
                      <a:endParaRPr lang="en-US" dirty="0">
                        <a:solidFill>
                          <a:schemeClr val="tx2"/>
                        </a:solidFill>
                      </a:endParaRPr>
                    </a:p>
                  </a:txBody>
                  <a:tcPr>
                    <a:solidFill>
                      <a:schemeClr val="accent1">
                        <a:lumMod val="50000"/>
                      </a:schemeClr>
                    </a:solidFill>
                  </a:tcPr>
                </a:tc>
              </a:tr>
              <a:tr h="518160">
                <a:tc>
                  <a:txBody>
                    <a:bodyPr/>
                    <a:lstStyle/>
                    <a:p>
                      <a:pPr algn="ctr"/>
                      <a:r>
                        <a:rPr lang="en-US" b="1" dirty="0" smtClean="0">
                          <a:solidFill>
                            <a:schemeClr val="tx2"/>
                          </a:solidFill>
                        </a:rPr>
                        <a:t>Global</a:t>
                      </a:r>
                      <a:r>
                        <a:rPr lang="en-US" b="1" baseline="0" dirty="0" smtClean="0">
                          <a:solidFill>
                            <a:schemeClr val="tx2"/>
                          </a:solidFill>
                        </a:rPr>
                        <a:t> presence</a:t>
                      </a:r>
                    </a:p>
                  </a:txBody>
                  <a:tcPr>
                    <a:solidFill>
                      <a:schemeClr val="accent1">
                        <a:lumMod val="50000"/>
                      </a:schemeClr>
                    </a:solidFill>
                  </a:tcPr>
                </a:tc>
                <a:tc>
                  <a:txBody>
                    <a:bodyPr/>
                    <a:lstStyle/>
                    <a:p>
                      <a:pPr algn="ctr"/>
                      <a:endParaRPr lang="en-US" dirty="0"/>
                    </a:p>
                  </a:txBody>
                  <a:tcPr>
                    <a:solidFill>
                      <a:schemeClr val="bg1">
                        <a:lumMod val="20000"/>
                        <a:lumOff val="80000"/>
                      </a:schemeClr>
                    </a:solidFill>
                  </a:tcPr>
                </a:tc>
                <a:tc>
                  <a:txBody>
                    <a:bodyPr/>
                    <a:lstStyle/>
                    <a:p>
                      <a:pPr algn="ctr"/>
                      <a:endParaRPr lang="en-US" dirty="0"/>
                    </a:p>
                  </a:txBody>
                  <a:tcPr>
                    <a:solidFill>
                      <a:schemeClr val="bg1">
                        <a:lumMod val="20000"/>
                        <a:lumOff val="80000"/>
                      </a:schemeClr>
                    </a:solidFill>
                  </a:tcPr>
                </a:tc>
                <a:tc>
                  <a:txBody>
                    <a:bodyPr/>
                    <a:lstStyle/>
                    <a:p>
                      <a:pPr algn="ctr"/>
                      <a:endParaRPr lang="en-US" dirty="0"/>
                    </a:p>
                  </a:txBody>
                  <a:tcPr>
                    <a:solidFill>
                      <a:schemeClr val="bg1">
                        <a:lumMod val="20000"/>
                        <a:lumOff val="80000"/>
                      </a:schemeClr>
                    </a:solidFill>
                  </a:tcPr>
                </a:tc>
              </a:tr>
              <a:tr h="518160">
                <a:tc>
                  <a:txBody>
                    <a:bodyPr/>
                    <a:lstStyle/>
                    <a:p>
                      <a:pPr algn="ctr"/>
                      <a:r>
                        <a:rPr lang="en-US" b="1" dirty="0" smtClean="0">
                          <a:solidFill>
                            <a:schemeClr val="tx2"/>
                          </a:solidFill>
                        </a:rPr>
                        <a:t>Autonomous</a:t>
                      </a:r>
                      <a:r>
                        <a:rPr lang="en-US" b="1" baseline="0" dirty="0" smtClean="0">
                          <a:solidFill>
                            <a:schemeClr val="tx2"/>
                          </a:solidFill>
                        </a:rPr>
                        <a:t> Tech.</a:t>
                      </a:r>
                      <a:endParaRPr lang="en-US" b="1" dirty="0">
                        <a:solidFill>
                          <a:schemeClr val="tx2"/>
                        </a:solidFill>
                      </a:endParaRPr>
                    </a:p>
                  </a:txBody>
                  <a:tcPr>
                    <a:solidFill>
                      <a:schemeClr val="accent1">
                        <a:lumMod val="50000"/>
                      </a:schemeClr>
                    </a:solidFill>
                  </a:tcPr>
                </a:tc>
                <a:tc>
                  <a:txBody>
                    <a:bodyPr/>
                    <a:lstStyle/>
                    <a:p>
                      <a:pPr algn="ctr"/>
                      <a:endParaRPr lang="en-US" dirty="0"/>
                    </a:p>
                  </a:txBody>
                  <a:tcPr>
                    <a:solidFill>
                      <a:schemeClr val="tx2"/>
                    </a:solidFill>
                  </a:tcPr>
                </a:tc>
                <a:tc>
                  <a:txBody>
                    <a:bodyPr/>
                    <a:lstStyle/>
                    <a:p>
                      <a:pPr algn="ctr"/>
                      <a:endParaRPr lang="en-US" dirty="0"/>
                    </a:p>
                  </a:txBody>
                  <a:tcPr>
                    <a:solidFill>
                      <a:schemeClr val="tx2"/>
                    </a:solidFill>
                  </a:tcPr>
                </a:tc>
                <a:tc>
                  <a:txBody>
                    <a:bodyPr/>
                    <a:lstStyle/>
                    <a:p>
                      <a:pPr algn="ctr"/>
                      <a:endParaRPr lang="en-US" dirty="0"/>
                    </a:p>
                  </a:txBody>
                  <a:tcPr>
                    <a:solidFill>
                      <a:schemeClr val="tx2"/>
                    </a:solidFill>
                  </a:tcPr>
                </a:tc>
              </a:tr>
              <a:tr h="518160">
                <a:tc>
                  <a:txBody>
                    <a:bodyPr/>
                    <a:lstStyle/>
                    <a:p>
                      <a:pPr algn="ctr"/>
                      <a:r>
                        <a:rPr lang="en-US" b="1" dirty="0" smtClean="0">
                          <a:solidFill>
                            <a:schemeClr val="tx2"/>
                          </a:solidFill>
                        </a:rPr>
                        <a:t>Focus on Food Delivery</a:t>
                      </a:r>
                      <a:endParaRPr lang="en-US" b="1" dirty="0">
                        <a:solidFill>
                          <a:schemeClr val="tx2"/>
                        </a:solidFill>
                      </a:endParaRPr>
                    </a:p>
                  </a:txBody>
                  <a:tcPr>
                    <a:solidFill>
                      <a:schemeClr val="accent1">
                        <a:lumMod val="50000"/>
                      </a:schemeClr>
                    </a:solidFill>
                  </a:tcPr>
                </a:tc>
                <a:tc>
                  <a:txBody>
                    <a:bodyPr/>
                    <a:lstStyle/>
                    <a:p>
                      <a:pPr algn="ctr"/>
                      <a:endParaRPr lang="en-US" dirty="0"/>
                    </a:p>
                  </a:txBody>
                  <a:tcPr>
                    <a:solidFill>
                      <a:schemeClr val="bg1">
                        <a:lumMod val="20000"/>
                        <a:lumOff val="80000"/>
                      </a:schemeClr>
                    </a:solidFill>
                  </a:tcPr>
                </a:tc>
                <a:tc>
                  <a:txBody>
                    <a:bodyPr/>
                    <a:lstStyle/>
                    <a:p>
                      <a:pPr algn="ctr"/>
                      <a:endParaRPr lang="en-US" dirty="0"/>
                    </a:p>
                  </a:txBody>
                  <a:tcPr>
                    <a:solidFill>
                      <a:schemeClr val="bg1">
                        <a:lumMod val="20000"/>
                        <a:lumOff val="80000"/>
                      </a:schemeClr>
                    </a:solidFill>
                  </a:tcPr>
                </a:tc>
                <a:tc>
                  <a:txBody>
                    <a:bodyPr/>
                    <a:lstStyle/>
                    <a:p>
                      <a:pPr algn="ctr"/>
                      <a:endParaRPr lang="en-US" dirty="0"/>
                    </a:p>
                  </a:txBody>
                  <a:tcPr>
                    <a:solidFill>
                      <a:schemeClr val="bg1">
                        <a:lumMod val="20000"/>
                        <a:lumOff val="80000"/>
                      </a:schemeClr>
                    </a:solidFill>
                  </a:tcPr>
                </a:tc>
              </a:tr>
            </a:tbl>
          </a:graphicData>
        </a:graphic>
      </p:graphicFrame>
      <p:pic>
        <p:nvPicPr>
          <p:cNvPr id="14" name="Picture 13"/>
          <p:cNvPicPr>
            <a:picLocks noChangeAspect="1"/>
          </p:cNvPicPr>
          <p:nvPr/>
        </p:nvPicPr>
        <p:blipFill>
          <a:blip r:embed="rId2"/>
          <a:stretch>
            <a:fillRect/>
          </a:stretch>
        </p:blipFill>
        <p:spPr>
          <a:xfrm>
            <a:off x="5652972" y="2664899"/>
            <a:ext cx="205962" cy="187518"/>
          </a:xfrm>
          <a:prstGeom prst="rect">
            <a:avLst/>
          </a:prstGeom>
        </p:spPr>
      </p:pic>
      <p:pic>
        <p:nvPicPr>
          <p:cNvPr id="15" name="Picture 14"/>
          <p:cNvPicPr>
            <a:picLocks noChangeAspect="1"/>
          </p:cNvPicPr>
          <p:nvPr/>
        </p:nvPicPr>
        <p:blipFill>
          <a:blip r:embed="rId2"/>
          <a:stretch>
            <a:fillRect/>
          </a:stretch>
        </p:blipFill>
        <p:spPr>
          <a:xfrm>
            <a:off x="5652972" y="3200446"/>
            <a:ext cx="219509" cy="199851"/>
          </a:xfrm>
          <a:prstGeom prst="rect">
            <a:avLst/>
          </a:prstGeom>
        </p:spPr>
      </p:pic>
      <p:pic>
        <p:nvPicPr>
          <p:cNvPr id="16" name="Picture 15"/>
          <p:cNvPicPr>
            <a:picLocks noChangeAspect="1"/>
          </p:cNvPicPr>
          <p:nvPr/>
        </p:nvPicPr>
        <p:blipFill>
          <a:blip r:embed="rId2"/>
          <a:stretch>
            <a:fillRect/>
          </a:stretch>
        </p:blipFill>
        <p:spPr>
          <a:xfrm>
            <a:off x="5666519" y="2153307"/>
            <a:ext cx="205962" cy="187518"/>
          </a:xfrm>
          <a:prstGeom prst="rect">
            <a:avLst/>
          </a:prstGeom>
        </p:spPr>
      </p:pic>
      <p:pic>
        <p:nvPicPr>
          <p:cNvPr id="17" name="Picture 16"/>
          <p:cNvPicPr>
            <a:picLocks noChangeAspect="1"/>
          </p:cNvPicPr>
          <p:nvPr/>
        </p:nvPicPr>
        <p:blipFill>
          <a:blip r:embed="rId3"/>
          <a:stretch>
            <a:fillRect/>
          </a:stretch>
        </p:blipFill>
        <p:spPr>
          <a:xfrm>
            <a:off x="3907566" y="2146096"/>
            <a:ext cx="259156" cy="201940"/>
          </a:xfrm>
          <a:prstGeom prst="rect">
            <a:avLst/>
          </a:prstGeom>
        </p:spPr>
      </p:pic>
      <p:pic>
        <p:nvPicPr>
          <p:cNvPr id="19" name="Picture 18"/>
          <p:cNvPicPr>
            <a:picLocks noChangeAspect="1"/>
          </p:cNvPicPr>
          <p:nvPr/>
        </p:nvPicPr>
        <p:blipFill>
          <a:blip r:embed="rId3"/>
          <a:stretch>
            <a:fillRect/>
          </a:stretch>
        </p:blipFill>
        <p:spPr>
          <a:xfrm>
            <a:off x="3907566" y="3198357"/>
            <a:ext cx="259156" cy="201940"/>
          </a:xfrm>
          <a:prstGeom prst="rect">
            <a:avLst/>
          </a:prstGeom>
        </p:spPr>
      </p:pic>
      <p:pic>
        <p:nvPicPr>
          <p:cNvPr id="20" name="Picture 19"/>
          <p:cNvPicPr>
            <a:picLocks noChangeAspect="1"/>
          </p:cNvPicPr>
          <p:nvPr/>
        </p:nvPicPr>
        <p:blipFill>
          <a:blip r:embed="rId3"/>
          <a:stretch>
            <a:fillRect/>
          </a:stretch>
        </p:blipFill>
        <p:spPr>
          <a:xfrm>
            <a:off x="6910806" y="3183683"/>
            <a:ext cx="259156" cy="201940"/>
          </a:xfrm>
          <a:prstGeom prst="rect">
            <a:avLst/>
          </a:prstGeom>
        </p:spPr>
      </p:pic>
      <p:pic>
        <p:nvPicPr>
          <p:cNvPr id="21" name="Picture 20"/>
          <p:cNvPicPr>
            <a:picLocks noChangeAspect="1"/>
          </p:cNvPicPr>
          <p:nvPr/>
        </p:nvPicPr>
        <p:blipFill>
          <a:blip r:embed="rId3"/>
          <a:stretch>
            <a:fillRect/>
          </a:stretch>
        </p:blipFill>
        <p:spPr>
          <a:xfrm>
            <a:off x="6910806" y="2645506"/>
            <a:ext cx="259156" cy="201940"/>
          </a:xfrm>
          <a:prstGeom prst="rect">
            <a:avLst/>
          </a:prstGeom>
        </p:spPr>
      </p:pic>
      <p:pic>
        <p:nvPicPr>
          <p:cNvPr id="22" name="Picture 21"/>
          <p:cNvPicPr>
            <a:picLocks noChangeAspect="1"/>
          </p:cNvPicPr>
          <p:nvPr/>
        </p:nvPicPr>
        <p:blipFill>
          <a:blip r:embed="rId3"/>
          <a:stretch>
            <a:fillRect/>
          </a:stretch>
        </p:blipFill>
        <p:spPr>
          <a:xfrm>
            <a:off x="3922235" y="2645506"/>
            <a:ext cx="259156" cy="201940"/>
          </a:xfrm>
          <a:prstGeom prst="rect">
            <a:avLst/>
          </a:prstGeom>
        </p:spPr>
      </p:pic>
      <p:pic>
        <p:nvPicPr>
          <p:cNvPr id="13" name="Picture 12"/>
          <p:cNvPicPr>
            <a:picLocks noChangeAspect="1"/>
          </p:cNvPicPr>
          <p:nvPr/>
        </p:nvPicPr>
        <p:blipFill>
          <a:blip r:embed="rId2"/>
          <a:stretch>
            <a:fillRect/>
          </a:stretch>
        </p:blipFill>
        <p:spPr>
          <a:xfrm>
            <a:off x="6937403" y="2145509"/>
            <a:ext cx="205962" cy="187518"/>
          </a:xfrm>
          <a:prstGeom prst="rect">
            <a:avLst/>
          </a:prstGeom>
        </p:spPr>
      </p:pic>
    </p:spTree>
    <p:extLst>
      <p:ext uri="{BB962C8B-B14F-4D97-AF65-F5344CB8AC3E}">
        <p14:creationId xmlns:p14="http://schemas.microsoft.com/office/powerpoint/2010/main" val="24637724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42"/>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2B3E4"/>
              </a:buClr>
              <a:buFont typeface="Open Sans"/>
              <a:buNone/>
            </a:pPr>
            <a:r>
              <a:rPr lang="en" dirty="0"/>
              <a:t>Why are we better?</a:t>
            </a:r>
            <a:endParaRPr sz="500" dirty="0"/>
          </a:p>
        </p:txBody>
      </p:sp>
      <p:sp>
        <p:nvSpPr>
          <p:cNvPr id="229" name="Google Shape;229;p42"/>
          <p:cNvSpPr txBox="1">
            <a:spLocks noGrp="1"/>
          </p:cNvSpPr>
          <p:nvPr>
            <p:ph type="title"/>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dirty="0"/>
              <a:t>Our Advantages</a:t>
            </a:r>
            <a:endParaRPr sz="500" dirty="0"/>
          </a:p>
        </p:txBody>
      </p:sp>
      <p:sp>
        <p:nvSpPr>
          <p:cNvPr id="230" name="Google Shape;230;p42"/>
          <p:cNvSpPr txBox="1">
            <a:spLocks noGrp="1"/>
          </p:cNvSpPr>
          <p:nvPr>
            <p:ph type="body" idx="3"/>
          </p:nvPr>
        </p:nvSpPr>
        <p:spPr>
          <a:xfrm>
            <a:off x="457200" y="1238102"/>
            <a:ext cx="8229600" cy="2857500"/>
          </a:xfrm>
          <a:prstGeom prst="rect">
            <a:avLst/>
          </a:prstGeom>
          <a:noFill/>
          <a:ln>
            <a:noFill/>
          </a:ln>
        </p:spPr>
        <p:txBody>
          <a:bodyPr spcFirstLastPara="1" wrap="square" lIns="0" tIns="0" rIns="0" bIns="0" anchor="ctr" anchorCtr="0">
            <a:noAutofit/>
          </a:bodyPr>
          <a:lstStyle/>
          <a:p>
            <a:pPr marL="114300" marR="0" lvl="0" indent="-114300" algn="l" rtl="0">
              <a:lnSpc>
                <a:spcPct val="100000"/>
              </a:lnSpc>
              <a:spcBef>
                <a:spcPts val="700"/>
              </a:spcBef>
              <a:spcAft>
                <a:spcPts val="0"/>
              </a:spcAft>
              <a:buClr>
                <a:srgbClr val="2D3D4A"/>
              </a:buClr>
              <a:buSzPts val="1400"/>
              <a:buFont typeface="Cabin"/>
              <a:buChar char="•"/>
            </a:pPr>
            <a:r>
              <a:rPr lang="en-US" dirty="0" smtClean="0"/>
              <a:t>We hold 56% market share in the food delivery space</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Wide and dominant presence in USA, Canada.</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Easy to use app with proven food tracking technology.</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Timely deliveries.</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Significant number of exclusive customers compared to competitors</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Proven track record with restaurant franchises.</a:t>
            </a:r>
          </a:p>
          <a:p>
            <a:pPr marL="114300" marR="0" lvl="0" indent="-114300" algn="l" rtl="0">
              <a:lnSpc>
                <a:spcPct val="100000"/>
              </a:lnSpc>
              <a:spcBef>
                <a:spcPts val="700"/>
              </a:spcBef>
              <a:spcAft>
                <a:spcPts val="0"/>
              </a:spcAft>
              <a:buClr>
                <a:srgbClr val="2D3D4A"/>
              </a:buClr>
              <a:buSzPts val="1400"/>
              <a:buFont typeface="Cabin"/>
              <a:buChar char="•"/>
            </a:pPr>
            <a:endParaRPr dirty="0"/>
          </a:p>
        </p:txBody>
      </p:sp>
      <p:sp>
        <p:nvSpPr>
          <p:cNvPr id="231" name="Google Shape;231;p42"/>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15</a:t>
            </a:fld>
            <a:endParaRPr>
              <a:solidFill>
                <a:srgbClr val="929292"/>
              </a:solidFill>
            </a:endParaRPr>
          </a:p>
        </p:txBody>
      </p:sp>
      <p:sp>
        <p:nvSpPr>
          <p:cNvPr id="8" name="TextBox 7"/>
          <p:cNvSpPr txBox="1"/>
          <p:nvPr/>
        </p:nvSpPr>
        <p:spPr>
          <a:xfrm>
            <a:off x="369574" y="4023072"/>
            <a:ext cx="6778133" cy="948978"/>
          </a:xfrm>
          <a:prstGeom prst="rect">
            <a:avLst/>
          </a:prstGeom>
          <a:noFill/>
        </p:spPr>
        <p:txBody>
          <a:bodyPr wrap="square" rtlCol="0">
            <a:spAutoFit/>
          </a:bodyPr>
          <a:lstStyle/>
          <a:p>
            <a:pPr lvl="0">
              <a:spcBef>
                <a:spcPts val="700"/>
              </a:spcBef>
              <a:buClr>
                <a:srgbClr val="2D3D4A"/>
              </a:buClr>
              <a:buSzPts val="1400"/>
            </a:pPr>
            <a:r>
              <a:rPr lang="en-US" sz="1000" b="1" dirty="0">
                <a:solidFill>
                  <a:srgbClr val="0365C0">
                    <a:lumMod val="60000"/>
                    <a:lumOff val="40000"/>
                  </a:srgbClr>
                </a:solidFill>
                <a:latin typeface="Palatino Linotype" panose="02040502050505030304" pitchFamily="18" charset="0"/>
                <a:ea typeface="Open Sans"/>
                <a:cs typeface="Open Sans"/>
                <a:sym typeface="Open Sans"/>
                <a:hlinkClick r:id="rId3"/>
              </a:rPr>
              <a:t>https://www.doordash.com/en-US/about</a:t>
            </a:r>
            <a:endParaRPr lang="en-US" sz="1000" b="1" dirty="0">
              <a:solidFill>
                <a:srgbClr val="0365C0">
                  <a:lumMod val="60000"/>
                  <a:lumOff val="40000"/>
                </a:srgbClr>
              </a:solidFill>
              <a:latin typeface="Palatino Linotype" panose="02040502050505030304" pitchFamily="18" charset="0"/>
              <a:ea typeface="Open Sans"/>
              <a:cs typeface="Open Sans"/>
              <a:sym typeface="Open Sans"/>
            </a:endParaRPr>
          </a:p>
          <a:p>
            <a:pPr lvl="0">
              <a:spcBef>
                <a:spcPts val="700"/>
              </a:spcBef>
              <a:buClr>
                <a:srgbClr val="2D3D4A"/>
              </a:buClr>
              <a:buSzPts val="1400"/>
            </a:pPr>
            <a:r>
              <a:rPr lang="en-US" sz="1000" b="1" dirty="0">
                <a:solidFill>
                  <a:srgbClr val="0365C0">
                    <a:lumMod val="60000"/>
                    <a:lumOff val="40000"/>
                  </a:srgbClr>
                </a:solidFill>
                <a:latin typeface="Palatino Linotype" panose="02040502050505030304" pitchFamily="18" charset="0"/>
                <a:ea typeface="Open Sans"/>
                <a:cs typeface="Open Sans"/>
                <a:sym typeface="Open Sans"/>
                <a:hlinkClick r:id="rId4"/>
              </a:rPr>
              <a:t>https://en.Wikipedia.org/wiki/DoorDash</a:t>
            </a:r>
            <a:r>
              <a:rPr lang="en-US" sz="1000" b="1" dirty="0">
                <a:solidFill>
                  <a:srgbClr val="0365C0">
                    <a:lumMod val="60000"/>
                    <a:lumOff val="40000"/>
                  </a:srgbClr>
                </a:solidFill>
                <a:latin typeface="Palatino Linotype" panose="02040502050505030304" pitchFamily="18" charset="0"/>
                <a:ea typeface="Open Sans"/>
                <a:cs typeface="Open Sans"/>
                <a:sym typeface="Open Sans"/>
              </a:rPr>
              <a:t> </a:t>
            </a:r>
            <a:endParaRPr lang="en-US" sz="1000" b="1" dirty="0" smtClean="0">
              <a:solidFill>
                <a:srgbClr val="0365C0">
                  <a:lumMod val="60000"/>
                  <a:lumOff val="40000"/>
                </a:srgbClr>
              </a:solidFill>
              <a:latin typeface="Palatino Linotype" panose="02040502050505030304" pitchFamily="18" charset="0"/>
              <a:ea typeface="Open Sans"/>
              <a:cs typeface="Open Sans"/>
              <a:sym typeface="Open Sans"/>
            </a:endParaRPr>
          </a:p>
          <a:p>
            <a:pPr lvl="0">
              <a:spcBef>
                <a:spcPts val="700"/>
              </a:spcBef>
              <a:buClr>
                <a:srgbClr val="2D3D4A"/>
              </a:buClr>
              <a:buSzPts val="1400"/>
            </a:pPr>
            <a:r>
              <a:rPr lang="en-US" sz="1000" b="1" dirty="0">
                <a:solidFill>
                  <a:srgbClr val="0365C0">
                    <a:lumMod val="60000"/>
                    <a:lumOff val="40000"/>
                  </a:srgbClr>
                </a:solidFill>
                <a:latin typeface="Palatino Linotype" panose="02040502050505030304" pitchFamily="18" charset="0"/>
                <a:ea typeface="Open Sans"/>
                <a:cs typeface="Open Sans"/>
                <a:sym typeface="Open Sans"/>
                <a:hlinkClick r:id="rId5"/>
              </a:rPr>
              <a:t>https://secondmeasure.com/datapoints/food-delivery-services-grubhub-uber-eats-doordash-postmates</a:t>
            </a:r>
            <a:r>
              <a:rPr lang="en-US" sz="1000" b="1" dirty="0" smtClean="0">
                <a:solidFill>
                  <a:srgbClr val="0365C0">
                    <a:lumMod val="60000"/>
                    <a:lumOff val="40000"/>
                  </a:srgbClr>
                </a:solidFill>
                <a:latin typeface="Palatino Linotype" panose="02040502050505030304" pitchFamily="18" charset="0"/>
                <a:ea typeface="Open Sans"/>
                <a:cs typeface="Open Sans"/>
                <a:sym typeface="Open Sans"/>
                <a:hlinkClick r:id="rId5"/>
              </a:rPr>
              <a:t>/</a:t>
            </a:r>
            <a:r>
              <a:rPr lang="en-US" sz="1000" b="1" dirty="0" smtClean="0">
                <a:solidFill>
                  <a:srgbClr val="0365C0">
                    <a:lumMod val="60000"/>
                    <a:lumOff val="40000"/>
                  </a:srgbClr>
                </a:solidFill>
                <a:latin typeface="Palatino Linotype" panose="02040502050505030304" pitchFamily="18" charset="0"/>
                <a:ea typeface="Open Sans"/>
                <a:cs typeface="Open Sans"/>
                <a:sym typeface="Open Sans"/>
              </a:rPr>
              <a:t> </a:t>
            </a:r>
            <a:endParaRPr lang="en-US" sz="1000" b="1" dirty="0">
              <a:solidFill>
                <a:srgbClr val="0365C0">
                  <a:lumMod val="60000"/>
                  <a:lumOff val="40000"/>
                </a:srgbClr>
              </a:solidFill>
              <a:latin typeface="Palatino Linotype" panose="02040502050505030304" pitchFamily="18" charset="0"/>
              <a:ea typeface="Open Sans"/>
              <a:cs typeface="Open Sans"/>
              <a:sym typeface="Open Sans"/>
            </a:endParaRPr>
          </a:p>
          <a:p>
            <a:endParaRPr lang="en-US" dirty="0"/>
          </a:p>
        </p:txBody>
      </p:sp>
    </p:spTree>
    <p:extLst>
      <p:ext uri="{BB962C8B-B14F-4D97-AF65-F5344CB8AC3E}">
        <p14:creationId xmlns:p14="http://schemas.microsoft.com/office/powerpoint/2010/main" val="1216822667"/>
      </p:ext>
    </p:extLst>
  </p:cSld>
  <p:clrMapOvr>
    <a:masterClrMapping/>
  </p:clrMapOvr>
  <p:transition>
    <p:fade thruBlk="1"/>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43"/>
          <p:cNvSpPr txBox="1">
            <a:spLocks noGrp="1"/>
          </p:cNvSpPr>
          <p:nvPr>
            <p:ph type="title"/>
          </p:nvPr>
        </p:nvSpPr>
        <p:spPr>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Clr>
                <a:srgbClr val="FFFFFF"/>
              </a:buClr>
              <a:buFont typeface="Open Sans"/>
              <a:buNone/>
            </a:pPr>
            <a:r>
              <a:rPr lang="en"/>
              <a:t>Roadmap and Vision</a:t>
            </a:r>
            <a:endParaRPr sz="500"/>
          </a:p>
        </p:txBody>
      </p:sp>
    </p:spTree>
    <p:extLst>
      <p:ext uri="{BB962C8B-B14F-4D97-AF65-F5344CB8AC3E}">
        <p14:creationId xmlns:p14="http://schemas.microsoft.com/office/powerpoint/2010/main" val="1353114938"/>
      </p:ext>
    </p:extLst>
  </p:cSld>
  <p:clrMapOvr>
    <a:masterClrMapping/>
  </p:clrMapOvr>
  <p:transition>
    <p:fade thruBlk="1"/>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44"/>
          <p:cNvSpPr txBox="1">
            <a:spLocks noGrp="1"/>
          </p:cNvSpPr>
          <p:nvPr>
            <p:ph type="body" idx="1"/>
          </p:nvPr>
        </p:nvSpPr>
        <p:spPr>
          <a:xfrm>
            <a:off x="405803" y="767532"/>
            <a:ext cx="8229600" cy="3096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2B3E4"/>
              </a:buClr>
              <a:buFont typeface="Open Sans"/>
              <a:buNone/>
            </a:pPr>
            <a:r>
              <a:rPr lang="en" dirty="0"/>
              <a:t>Where do we go from here?</a:t>
            </a:r>
            <a:endParaRPr sz="500" dirty="0"/>
          </a:p>
        </p:txBody>
      </p:sp>
      <p:sp>
        <p:nvSpPr>
          <p:cNvPr id="244" name="Google Shape;244;p44"/>
          <p:cNvSpPr txBox="1">
            <a:spLocks noGrp="1"/>
          </p:cNvSpPr>
          <p:nvPr>
            <p:ph type="title"/>
          </p:nvPr>
        </p:nvSpPr>
        <p:spPr>
          <a:xfrm>
            <a:off x="405803" y="175336"/>
            <a:ext cx="8229600" cy="5952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b="1" dirty="0">
                <a:solidFill>
                  <a:schemeClr val="accent1">
                    <a:lumMod val="50000"/>
                  </a:schemeClr>
                </a:solidFill>
              </a:rPr>
              <a:t>Roadmap Pillars</a:t>
            </a:r>
            <a:endParaRPr sz="500" b="1" dirty="0">
              <a:solidFill>
                <a:schemeClr val="accent1">
                  <a:lumMod val="50000"/>
                </a:schemeClr>
              </a:solidFill>
            </a:endParaRPr>
          </a:p>
        </p:txBody>
      </p:sp>
      <p:sp>
        <p:nvSpPr>
          <p:cNvPr id="246" name="Google Shape;246;p44"/>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17</a:t>
            </a:fld>
            <a:endParaRPr>
              <a:solidFill>
                <a:srgbClr val="929292"/>
              </a:solidFill>
            </a:endParaRPr>
          </a:p>
        </p:txBody>
      </p:sp>
      <p:graphicFrame>
        <p:nvGraphicFramePr>
          <p:cNvPr id="7" name="Table 6"/>
          <p:cNvGraphicFramePr>
            <a:graphicFrameLocks noGrp="1"/>
          </p:cNvGraphicFramePr>
          <p:nvPr>
            <p:extLst/>
          </p:nvPr>
        </p:nvGraphicFramePr>
        <p:xfrm>
          <a:off x="155785" y="1222021"/>
          <a:ext cx="8737600" cy="3708119"/>
        </p:xfrm>
        <a:graphic>
          <a:graphicData uri="http://schemas.openxmlformats.org/drawingml/2006/table">
            <a:tbl>
              <a:tblPr firstRow="1" bandRow="1">
                <a:tableStyleId>{3C2FFA5D-87B4-456A-9821-1D502468CF0F}</a:tableStyleId>
              </a:tblPr>
              <a:tblGrid>
                <a:gridCol w="1747520"/>
                <a:gridCol w="1747520"/>
                <a:gridCol w="1747520"/>
                <a:gridCol w="1747520"/>
                <a:gridCol w="1747520"/>
              </a:tblGrid>
              <a:tr h="523097">
                <a:tc>
                  <a:txBody>
                    <a:bodyPr/>
                    <a:lstStyle/>
                    <a:p>
                      <a:pPr algn="ctr"/>
                      <a:endParaRPr lang="en-US" dirty="0">
                        <a:solidFill>
                          <a:schemeClr val="tx2"/>
                        </a:solidFill>
                      </a:endParaRPr>
                    </a:p>
                  </a:txBody>
                  <a:tcPr>
                    <a:solidFill>
                      <a:schemeClr val="accent1">
                        <a:lumMod val="50000"/>
                      </a:schemeClr>
                    </a:solidFill>
                  </a:tcPr>
                </a:tc>
                <a:tc>
                  <a:txBody>
                    <a:bodyPr/>
                    <a:lstStyle/>
                    <a:p>
                      <a:pPr algn="ctr"/>
                      <a:r>
                        <a:rPr lang="en-US" dirty="0" smtClean="0">
                          <a:solidFill>
                            <a:schemeClr val="tx2"/>
                          </a:solidFill>
                        </a:rPr>
                        <a:t>Q1</a:t>
                      </a:r>
                      <a:endParaRPr lang="en-US" dirty="0">
                        <a:solidFill>
                          <a:schemeClr val="tx2"/>
                        </a:solidFill>
                      </a:endParaRPr>
                    </a:p>
                  </a:txBody>
                  <a:tcPr anchor="ctr">
                    <a:lnR w="12700" cap="flat" cmpd="sng" algn="ctr">
                      <a:solidFill>
                        <a:schemeClr val="tx1">
                          <a:lumMod val="75000"/>
                        </a:schemeClr>
                      </a:solidFill>
                      <a:prstDash val="solid"/>
                      <a:round/>
                      <a:headEnd type="none" w="med" len="med"/>
                      <a:tailEnd type="none" w="med" len="med"/>
                    </a:lnR>
                    <a:solidFill>
                      <a:schemeClr val="accent1">
                        <a:lumMod val="50000"/>
                      </a:schemeClr>
                    </a:solidFill>
                  </a:tcPr>
                </a:tc>
                <a:tc>
                  <a:txBody>
                    <a:bodyPr/>
                    <a:lstStyle/>
                    <a:p>
                      <a:pPr algn="ctr"/>
                      <a:r>
                        <a:rPr lang="en-US" dirty="0" smtClean="0">
                          <a:solidFill>
                            <a:schemeClr val="tx2"/>
                          </a:solidFill>
                        </a:rPr>
                        <a:t>Q2</a:t>
                      </a:r>
                      <a:endParaRPr lang="en-US" dirty="0">
                        <a:solidFill>
                          <a:schemeClr val="tx2"/>
                        </a:solidFill>
                      </a:endParaRPr>
                    </a:p>
                  </a:txBody>
                  <a:tcPr anchor="ctr">
                    <a:lnL w="12700" cap="flat" cmpd="sng" algn="ctr">
                      <a:solidFill>
                        <a:schemeClr val="tx1">
                          <a:lumMod val="75000"/>
                        </a:schemeClr>
                      </a:solidFill>
                      <a:prstDash val="solid"/>
                      <a:round/>
                      <a:headEnd type="none" w="med" len="med"/>
                      <a:tailEnd type="none" w="med" len="med"/>
                    </a:lnL>
                    <a:lnR w="12700" cap="flat" cmpd="sng" algn="ctr">
                      <a:solidFill>
                        <a:schemeClr val="tx1">
                          <a:lumMod val="75000"/>
                        </a:schemeClr>
                      </a:solidFill>
                      <a:prstDash val="solid"/>
                      <a:round/>
                      <a:headEnd type="none" w="med" len="med"/>
                      <a:tailEnd type="none" w="med" len="med"/>
                    </a:lnR>
                    <a:solidFill>
                      <a:schemeClr val="accent1">
                        <a:lumMod val="50000"/>
                      </a:schemeClr>
                    </a:solidFill>
                  </a:tcPr>
                </a:tc>
                <a:tc>
                  <a:txBody>
                    <a:bodyPr/>
                    <a:lstStyle/>
                    <a:p>
                      <a:pPr algn="ctr"/>
                      <a:r>
                        <a:rPr lang="en-US" dirty="0" smtClean="0">
                          <a:solidFill>
                            <a:schemeClr val="tx2"/>
                          </a:solidFill>
                        </a:rPr>
                        <a:t>Q3</a:t>
                      </a:r>
                      <a:endParaRPr lang="en-US" dirty="0">
                        <a:solidFill>
                          <a:schemeClr val="tx2"/>
                        </a:solidFill>
                      </a:endParaRPr>
                    </a:p>
                  </a:txBody>
                  <a:tcPr anchor="ctr">
                    <a:lnL w="12700" cap="flat" cmpd="sng" algn="ctr">
                      <a:solidFill>
                        <a:schemeClr val="tx1">
                          <a:lumMod val="75000"/>
                        </a:schemeClr>
                      </a:solidFill>
                      <a:prstDash val="solid"/>
                      <a:round/>
                      <a:headEnd type="none" w="med" len="med"/>
                      <a:tailEnd type="none" w="med" len="med"/>
                    </a:lnL>
                    <a:lnR w="12700" cap="flat" cmpd="sng" algn="ctr">
                      <a:solidFill>
                        <a:schemeClr val="tx1">
                          <a:lumMod val="75000"/>
                        </a:schemeClr>
                      </a:solidFill>
                      <a:prstDash val="solid"/>
                      <a:round/>
                      <a:headEnd type="none" w="med" len="med"/>
                      <a:tailEnd type="none" w="med" len="med"/>
                    </a:lnR>
                    <a:solidFill>
                      <a:schemeClr val="accent1">
                        <a:lumMod val="50000"/>
                      </a:schemeClr>
                    </a:solidFill>
                  </a:tcPr>
                </a:tc>
                <a:tc>
                  <a:txBody>
                    <a:bodyPr/>
                    <a:lstStyle/>
                    <a:p>
                      <a:pPr algn="ctr"/>
                      <a:r>
                        <a:rPr lang="en-US" dirty="0" smtClean="0">
                          <a:solidFill>
                            <a:schemeClr val="tx2"/>
                          </a:solidFill>
                        </a:rPr>
                        <a:t>Q4</a:t>
                      </a:r>
                      <a:endParaRPr lang="en-US" dirty="0">
                        <a:solidFill>
                          <a:schemeClr val="tx2"/>
                        </a:solidFill>
                      </a:endParaRPr>
                    </a:p>
                  </a:txBody>
                  <a:tcPr anchor="ctr">
                    <a:lnL w="12700" cap="flat" cmpd="sng" algn="ctr">
                      <a:solidFill>
                        <a:schemeClr val="tx1">
                          <a:lumMod val="75000"/>
                        </a:schemeClr>
                      </a:solidFill>
                      <a:prstDash val="solid"/>
                      <a:round/>
                      <a:headEnd type="none" w="med" len="med"/>
                      <a:tailEnd type="none" w="med" len="med"/>
                    </a:lnL>
                    <a:solidFill>
                      <a:schemeClr val="accent1">
                        <a:lumMod val="50000"/>
                      </a:schemeClr>
                    </a:solidFill>
                  </a:tcPr>
                </a:tc>
              </a:tr>
              <a:tr h="1600062">
                <a:tc>
                  <a:txBody>
                    <a:bodyPr/>
                    <a:lstStyle/>
                    <a:p>
                      <a:pPr algn="l"/>
                      <a:r>
                        <a:rPr lang="en-US" b="1" dirty="0" smtClean="0">
                          <a:solidFill>
                            <a:schemeClr val="tx2"/>
                          </a:solidFill>
                        </a:rPr>
                        <a:t>Development of Robots with Partner</a:t>
                      </a:r>
                      <a:r>
                        <a:rPr lang="en-US" b="1" baseline="0" dirty="0" smtClean="0">
                          <a:solidFill>
                            <a:schemeClr val="tx2"/>
                          </a:solidFill>
                        </a:rPr>
                        <a:t> Company</a:t>
                      </a:r>
                    </a:p>
                    <a:p>
                      <a:pPr algn="l"/>
                      <a:r>
                        <a:rPr lang="en-US" b="1" baseline="0" dirty="0" smtClean="0">
                          <a:solidFill>
                            <a:schemeClr val="tx2"/>
                          </a:solidFill>
                        </a:rPr>
                        <a:t>(Hardware)</a:t>
                      </a:r>
                    </a:p>
                  </a:txBody>
                  <a:tcPr>
                    <a:solidFill>
                      <a:schemeClr val="accent1">
                        <a:lumMod val="50000"/>
                      </a:schemeClr>
                    </a:solidFill>
                  </a:tcPr>
                </a:tc>
                <a:tc>
                  <a:txBody>
                    <a:bodyPr/>
                    <a:lstStyle/>
                    <a:p>
                      <a:pPr algn="l"/>
                      <a:r>
                        <a:rPr lang="en-US" dirty="0" smtClean="0"/>
                        <a:t>Design</a:t>
                      </a:r>
                      <a:r>
                        <a:rPr lang="en-US" baseline="0" dirty="0" smtClean="0"/>
                        <a:t> and Build prototype to serve functionality</a:t>
                      </a:r>
                    </a:p>
                    <a:p>
                      <a:pPr algn="l"/>
                      <a:endParaRPr lang="en-US" dirty="0"/>
                    </a:p>
                  </a:txBody>
                  <a:tcPr anchor="ctr">
                    <a:solidFill>
                      <a:schemeClr val="bg1">
                        <a:lumMod val="20000"/>
                        <a:lumOff val="80000"/>
                      </a:schemeClr>
                    </a:solidFill>
                  </a:tcPr>
                </a:tc>
                <a:tc>
                  <a:txBody>
                    <a:bodyPr/>
                    <a:lstStyle/>
                    <a:p>
                      <a:pPr algn="l"/>
                      <a:r>
                        <a:rPr lang="en-US" dirty="0" smtClean="0"/>
                        <a:t>Camera, Sensors</a:t>
                      </a:r>
                      <a:r>
                        <a:rPr lang="en-US" baseline="0" dirty="0" smtClean="0"/>
                        <a:t> and Mobility</a:t>
                      </a:r>
                      <a:endParaRPr lang="en-US" dirty="0"/>
                    </a:p>
                  </a:txBody>
                  <a:tcPr anchor="ctr">
                    <a:solidFill>
                      <a:schemeClr val="bg1">
                        <a:lumMod val="20000"/>
                        <a:lumOff val="80000"/>
                      </a:schemeClr>
                    </a:solidFill>
                  </a:tcPr>
                </a:tc>
                <a:tc>
                  <a:txBody>
                    <a:bodyPr/>
                    <a:lstStyle/>
                    <a:p>
                      <a:pPr algn="l"/>
                      <a:r>
                        <a:rPr lang="en-US" dirty="0" smtClean="0"/>
                        <a:t>Security,</a:t>
                      </a:r>
                    </a:p>
                    <a:p>
                      <a:pPr algn="l"/>
                      <a:r>
                        <a:rPr lang="en-US" dirty="0" smtClean="0"/>
                        <a:t>Integration</a:t>
                      </a:r>
                      <a:r>
                        <a:rPr lang="en-US" baseline="0" dirty="0" smtClean="0"/>
                        <a:t> with Software</a:t>
                      </a:r>
                      <a:endParaRPr lang="en-US" dirty="0" smtClean="0"/>
                    </a:p>
                  </a:txBody>
                  <a:tcPr anchor="ctr">
                    <a:solidFill>
                      <a:schemeClr val="bg1">
                        <a:lumMod val="20000"/>
                        <a:lumOff val="80000"/>
                      </a:schemeClr>
                    </a:solidFill>
                  </a:tcPr>
                </a:tc>
                <a:tc>
                  <a:txBody>
                    <a:bodyPr/>
                    <a:lstStyle/>
                    <a:p>
                      <a:pPr algn="l"/>
                      <a:endParaRPr lang="en-US" dirty="0" smtClean="0"/>
                    </a:p>
                    <a:p>
                      <a:pPr algn="l"/>
                      <a:r>
                        <a:rPr lang="en-US" dirty="0" smtClean="0"/>
                        <a:t>Field Testing</a:t>
                      </a:r>
                      <a:r>
                        <a:rPr lang="en-US" baseline="0" dirty="0" smtClean="0"/>
                        <a:t> </a:t>
                      </a:r>
                      <a:endParaRPr lang="en-US" dirty="0" smtClean="0"/>
                    </a:p>
                  </a:txBody>
                  <a:tcPr anchor="ctr">
                    <a:solidFill>
                      <a:schemeClr val="bg1">
                        <a:lumMod val="20000"/>
                        <a:lumOff val="80000"/>
                      </a:schemeClr>
                    </a:solidFill>
                  </a:tcPr>
                </a:tc>
              </a:tr>
              <a:tr h="523097">
                <a:tc>
                  <a:txBody>
                    <a:bodyPr/>
                    <a:lstStyle/>
                    <a:p>
                      <a:pPr algn="l"/>
                      <a:r>
                        <a:rPr lang="en-US" b="1" dirty="0" smtClean="0">
                          <a:solidFill>
                            <a:schemeClr val="tx2"/>
                          </a:solidFill>
                        </a:rPr>
                        <a:t>App Development</a:t>
                      </a:r>
                    </a:p>
                    <a:p>
                      <a:pPr algn="l"/>
                      <a:r>
                        <a:rPr lang="en-US" b="1" dirty="0" smtClean="0">
                          <a:solidFill>
                            <a:schemeClr val="tx2"/>
                          </a:solidFill>
                        </a:rPr>
                        <a:t>(Software)</a:t>
                      </a:r>
                      <a:endParaRPr lang="en-US" b="1" dirty="0">
                        <a:solidFill>
                          <a:schemeClr val="tx2"/>
                        </a:solidFill>
                      </a:endParaRPr>
                    </a:p>
                  </a:txBody>
                  <a:tcPr>
                    <a:solidFill>
                      <a:schemeClr val="accent1">
                        <a:lumMod val="50000"/>
                      </a:schemeClr>
                    </a:solidFill>
                  </a:tcPr>
                </a:tc>
                <a:tc>
                  <a:txBody>
                    <a:bodyPr/>
                    <a:lstStyle/>
                    <a:p>
                      <a:pPr algn="l"/>
                      <a:r>
                        <a:rPr lang="en-US" dirty="0" smtClean="0"/>
                        <a:t>Map</a:t>
                      </a:r>
                      <a:r>
                        <a:rPr lang="en-US" baseline="0" dirty="0" smtClean="0"/>
                        <a:t> updates and location mapping.</a:t>
                      </a:r>
                    </a:p>
                  </a:txBody>
                  <a:tcPr anchor="ctr">
                    <a:solidFill>
                      <a:schemeClr val="tx2"/>
                    </a:solidFill>
                  </a:tcPr>
                </a:tc>
                <a:tc>
                  <a:txBody>
                    <a:bodyPr/>
                    <a:lstStyle/>
                    <a:p>
                      <a:pPr algn="l"/>
                      <a:r>
                        <a:rPr lang="en-US" dirty="0" smtClean="0"/>
                        <a:t>Route</a:t>
                      </a:r>
                      <a:r>
                        <a:rPr lang="en-US" baseline="0" dirty="0" smtClean="0"/>
                        <a:t> detection, Computer vision programs</a:t>
                      </a:r>
                    </a:p>
                    <a:p>
                      <a:pPr algn="l"/>
                      <a:endParaRPr lang="en-US" baseline="0" dirty="0" smtClean="0"/>
                    </a:p>
                    <a:p>
                      <a:pPr algn="l"/>
                      <a:r>
                        <a:rPr lang="en-US" baseline="0" dirty="0" smtClean="0"/>
                        <a:t>Human needed control interface</a:t>
                      </a:r>
                    </a:p>
                    <a:p>
                      <a:pPr algn="l"/>
                      <a:endParaRPr lang="en-US" dirty="0"/>
                    </a:p>
                  </a:txBody>
                  <a:tcPr anchor="ctr">
                    <a:solidFill>
                      <a:schemeClr val="tx2"/>
                    </a:solidFill>
                  </a:tcPr>
                </a:tc>
                <a:tc>
                  <a:txBody>
                    <a:bodyPr/>
                    <a:lstStyle/>
                    <a:p>
                      <a:pPr algn="l"/>
                      <a:r>
                        <a:rPr lang="en-US" dirty="0" smtClean="0"/>
                        <a:t>Customer</a:t>
                      </a:r>
                      <a:r>
                        <a:rPr lang="en-US" baseline="0" dirty="0" smtClean="0"/>
                        <a:t> side software interface with Robot.</a:t>
                      </a:r>
                    </a:p>
                    <a:p>
                      <a:pPr algn="l"/>
                      <a:endParaRPr lang="en-US" baseline="0" dirty="0" smtClean="0"/>
                    </a:p>
                    <a:p>
                      <a:pPr algn="l"/>
                      <a:r>
                        <a:rPr lang="en-US" baseline="0" dirty="0" smtClean="0"/>
                        <a:t>App update to include </a:t>
                      </a:r>
                      <a:r>
                        <a:rPr lang="en-US" baseline="0" dirty="0" err="1" smtClean="0"/>
                        <a:t>Robo</a:t>
                      </a:r>
                      <a:r>
                        <a:rPr lang="en-US" baseline="0" dirty="0" smtClean="0"/>
                        <a:t>-Dash use</a:t>
                      </a:r>
                      <a:endParaRPr lang="en-US" dirty="0"/>
                    </a:p>
                  </a:txBody>
                  <a:tcPr anchor="ctr">
                    <a:solidFill>
                      <a:schemeClr val="tx2"/>
                    </a:solidFill>
                  </a:tcPr>
                </a:tc>
                <a:tc>
                  <a:txBody>
                    <a:bodyPr/>
                    <a:lstStyle/>
                    <a:p>
                      <a:pPr algn="l"/>
                      <a:r>
                        <a:rPr lang="en-US" dirty="0" smtClean="0"/>
                        <a:t>Field Testing</a:t>
                      </a:r>
                      <a:r>
                        <a:rPr lang="en-US" baseline="0" dirty="0" smtClean="0"/>
                        <a:t> </a:t>
                      </a:r>
                      <a:endParaRPr lang="en-US" dirty="0" smtClean="0"/>
                    </a:p>
                  </a:txBody>
                  <a:tcPr anchor="ctr">
                    <a:solidFill>
                      <a:schemeClr val="tx2"/>
                    </a:solidFill>
                  </a:tcPr>
                </a:tc>
              </a:tr>
            </a:tbl>
          </a:graphicData>
        </a:graphic>
      </p:graphicFrame>
    </p:spTree>
    <p:extLst>
      <p:ext uri="{BB962C8B-B14F-4D97-AF65-F5344CB8AC3E}">
        <p14:creationId xmlns:p14="http://schemas.microsoft.com/office/powerpoint/2010/main" val="2233159177"/>
      </p:ext>
    </p:extLst>
  </p:cSld>
  <p:clrMapOvr>
    <a:masterClrMapping/>
  </p:clrMapOvr>
  <p:transition>
    <p:fade thruBlk="1"/>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2" name="Google Shape;252;p45"/>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7D97AD"/>
              </a:buClr>
              <a:buFont typeface="Open Sans"/>
              <a:buNone/>
            </a:pPr>
            <a:r>
              <a:rPr lang="en" sz="700" b="0" i="0" u="none" strike="noStrike" cap="none">
                <a:solidFill>
                  <a:srgbClr val="7D97AD"/>
                </a:solidFill>
                <a:latin typeface="Open Sans"/>
                <a:ea typeface="Open Sans"/>
                <a:cs typeface="Open Sans"/>
                <a:sym typeface="Open Sans"/>
              </a:rPr>
              <a:t>© 201</a:t>
            </a:r>
            <a:r>
              <a:rPr lang="en"/>
              <a:t>9</a:t>
            </a:r>
            <a:r>
              <a:rPr lang="en" sz="700" b="0" i="0" u="none" strike="noStrike" cap="none">
                <a:solidFill>
                  <a:srgbClr val="7D97AD"/>
                </a:solidFill>
                <a:latin typeface="Open Sans"/>
                <a:ea typeface="Open Sans"/>
                <a:cs typeface="Open Sans"/>
                <a:sym typeface="Open Sans"/>
              </a:rPr>
              <a:t> Udacity.  All rights reserved.</a:t>
            </a:r>
            <a:endParaRPr sz="500"/>
          </a:p>
        </p:txBody>
      </p:sp>
      <p:sp>
        <p:nvSpPr>
          <p:cNvPr id="254" name="Google Shape;254;p45"/>
          <p:cNvSpPr txBox="1">
            <a:spLocks noGrp="1"/>
          </p:cNvSpPr>
          <p:nvPr>
            <p:ph type="body" idx="2"/>
          </p:nvPr>
        </p:nvSpPr>
        <p:spPr>
          <a:xfrm>
            <a:off x="680720" y="1537547"/>
            <a:ext cx="6952827" cy="2302933"/>
          </a:xfrm>
          <a:prstGeom prst="rect">
            <a:avLst/>
          </a:prstGeom>
          <a:noFill/>
          <a:ln>
            <a:noFill/>
          </a:ln>
        </p:spPr>
        <p:txBody>
          <a:bodyPr spcFirstLastPara="1" wrap="square" lIns="0" tIns="0" rIns="0" bIns="0" anchor="ctr" anchorCtr="0">
            <a:noAutofit/>
          </a:bodyPr>
          <a:lstStyle/>
          <a:p>
            <a:pPr marL="114300" marR="0" lvl="0" indent="-114300" algn="l" rtl="0">
              <a:lnSpc>
                <a:spcPct val="100000"/>
              </a:lnSpc>
              <a:spcBef>
                <a:spcPts val="700"/>
              </a:spcBef>
              <a:spcAft>
                <a:spcPts val="0"/>
              </a:spcAft>
              <a:buClr>
                <a:srgbClr val="2D3D4A"/>
              </a:buClr>
              <a:buSzPts val="1400"/>
              <a:buFont typeface="Cabin"/>
              <a:buChar char="•"/>
            </a:pPr>
            <a:endParaRPr lang="en" sz="1400" dirty="0" smtClean="0"/>
          </a:p>
          <a:p>
            <a:pPr marL="114300" marR="0" lvl="0" indent="-114300" algn="l" rtl="0">
              <a:lnSpc>
                <a:spcPct val="100000"/>
              </a:lnSpc>
              <a:spcBef>
                <a:spcPts val="700"/>
              </a:spcBef>
              <a:spcAft>
                <a:spcPts val="0"/>
              </a:spcAft>
              <a:buClr>
                <a:srgbClr val="2D3D4A"/>
              </a:buClr>
              <a:buSzPts val="1400"/>
              <a:buFont typeface="Cabin"/>
              <a:buChar char="•"/>
            </a:pPr>
            <a:endParaRPr lang="en" sz="1400" dirty="0" smtClean="0"/>
          </a:p>
          <a:p>
            <a:pPr marL="114300" marR="0" lvl="0" indent="-114300" algn="l" rtl="0">
              <a:lnSpc>
                <a:spcPct val="100000"/>
              </a:lnSpc>
              <a:spcBef>
                <a:spcPts val="700"/>
              </a:spcBef>
              <a:spcAft>
                <a:spcPts val="0"/>
              </a:spcAft>
              <a:buClr>
                <a:srgbClr val="2D3D4A"/>
              </a:buClr>
              <a:buSzPts val="1400"/>
              <a:buFont typeface="Cabin"/>
              <a:buChar char="•"/>
            </a:pPr>
            <a:endParaRPr lang="en" sz="1400" dirty="0" smtClean="0"/>
          </a:p>
          <a:p>
            <a:pPr marL="114300" marR="0" lvl="0" indent="-114300" algn="l" rtl="0">
              <a:lnSpc>
                <a:spcPct val="100000"/>
              </a:lnSpc>
              <a:spcBef>
                <a:spcPts val="700"/>
              </a:spcBef>
              <a:spcAft>
                <a:spcPts val="0"/>
              </a:spcAft>
              <a:buClr>
                <a:srgbClr val="2D3D4A"/>
              </a:buClr>
              <a:buSzPts val="1400"/>
              <a:buFont typeface="Cabin"/>
              <a:buChar char="•"/>
            </a:pPr>
            <a:endParaRPr lang="en" sz="1400" dirty="0" smtClean="0"/>
          </a:p>
          <a:p>
            <a:pPr marL="114300" marR="0" lvl="0" indent="-114300" algn="l" rtl="0">
              <a:lnSpc>
                <a:spcPct val="100000"/>
              </a:lnSpc>
              <a:spcBef>
                <a:spcPts val="700"/>
              </a:spcBef>
              <a:spcAft>
                <a:spcPts val="0"/>
              </a:spcAft>
              <a:buClr>
                <a:srgbClr val="2D3D4A"/>
              </a:buClr>
              <a:buSzPts val="1400"/>
              <a:buFont typeface="Cabin"/>
              <a:buChar char="•"/>
            </a:pPr>
            <a:endParaRPr lang="en" sz="1400" dirty="0" smtClean="0"/>
          </a:p>
          <a:p>
            <a:pPr marL="0" lvl="0" indent="0">
              <a:buNone/>
            </a:pPr>
            <a:r>
              <a:rPr lang="en" sz="1400" b="1" dirty="0" smtClean="0"/>
              <a:t>Robot protyping </a:t>
            </a:r>
          </a:p>
          <a:p>
            <a:pPr marL="285750" lvl="0" indent="-285750">
              <a:buFont typeface="Wingdings" panose="05000000000000000000" pitchFamily="2" charset="2"/>
              <a:buChar char="Ø"/>
            </a:pPr>
            <a:r>
              <a:rPr lang="en" sz="1600" dirty="0" smtClean="0"/>
              <a:t>Development and design and mechanical build.</a:t>
            </a:r>
          </a:p>
          <a:p>
            <a:pPr marL="285750" lvl="0" indent="-285750">
              <a:buFont typeface="Wingdings" panose="05000000000000000000" pitchFamily="2" charset="2"/>
              <a:buChar char="Ø"/>
            </a:pPr>
            <a:r>
              <a:rPr lang="en-US" sz="1600" dirty="0" smtClean="0"/>
              <a:t>I</a:t>
            </a:r>
            <a:r>
              <a:rPr lang="en" sz="1600" dirty="0" smtClean="0"/>
              <a:t>ntegaration of hardwares that would serves as software complements – cameras, wheels</a:t>
            </a:r>
          </a:p>
          <a:p>
            <a:pPr marL="0" marR="0" lvl="0" indent="0" algn="l" rtl="0">
              <a:lnSpc>
                <a:spcPct val="100000"/>
              </a:lnSpc>
              <a:spcBef>
                <a:spcPts val="700"/>
              </a:spcBef>
              <a:spcAft>
                <a:spcPts val="0"/>
              </a:spcAft>
              <a:buClr>
                <a:srgbClr val="2D3D4A"/>
              </a:buClr>
              <a:buSzPts val="1400"/>
              <a:buNone/>
            </a:pPr>
            <a:r>
              <a:rPr lang="en" sz="1600" b="1" dirty="0" smtClean="0"/>
              <a:t>Testing</a:t>
            </a:r>
          </a:p>
          <a:p>
            <a:pPr marL="285750" marR="0" lvl="0" indent="-285750" algn="l" rtl="0">
              <a:lnSpc>
                <a:spcPct val="100000"/>
              </a:lnSpc>
              <a:spcBef>
                <a:spcPts val="700"/>
              </a:spcBef>
              <a:spcAft>
                <a:spcPts val="0"/>
              </a:spcAft>
              <a:buClr>
                <a:srgbClr val="2D3D4A"/>
              </a:buClr>
              <a:buSzPts val="1400"/>
              <a:buFont typeface="Wingdings" panose="05000000000000000000" pitchFamily="2" charset="2"/>
              <a:buChar char="Ø"/>
            </a:pPr>
            <a:r>
              <a:rPr lang="en" sz="1600" dirty="0"/>
              <a:t>R</a:t>
            </a:r>
            <a:r>
              <a:rPr lang="en" sz="1600" dirty="0" smtClean="0"/>
              <a:t>obot balance when under weights</a:t>
            </a:r>
          </a:p>
          <a:p>
            <a:pPr marL="285750" marR="0" lvl="0" indent="-285750" algn="l" rtl="0">
              <a:lnSpc>
                <a:spcPct val="100000"/>
              </a:lnSpc>
              <a:spcBef>
                <a:spcPts val="700"/>
              </a:spcBef>
              <a:spcAft>
                <a:spcPts val="0"/>
              </a:spcAft>
              <a:buClr>
                <a:srgbClr val="2D3D4A"/>
              </a:buClr>
              <a:buSzPts val="1400"/>
              <a:buFont typeface="Wingdings" panose="05000000000000000000" pitchFamily="2" charset="2"/>
              <a:buChar char="Ø"/>
            </a:pPr>
            <a:r>
              <a:rPr lang="en-US" sz="1600" dirty="0" smtClean="0"/>
              <a:t>M</a:t>
            </a:r>
            <a:r>
              <a:rPr lang="en" sz="1600" dirty="0" smtClean="0"/>
              <a:t>ovement on various surfaces</a:t>
            </a:r>
          </a:p>
          <a:p>
            <a:pPr marL="285750" marR="0" lvl="0" indent="-285750" algn="l" rtl="0">
              <a:lnSpc>
                <a:spcPct val="100000"/>
              </a:lnSpc>
              <a:spcBef>
                <a:spcPts val="700"/>
              </a:spcBef>
              <a:spcAft>
                <a:spcPts val="0"/>
              </a:spcAft>
              <a:buClr>
                <a:srgbClr val="2D3D4A"/>
              </a:buClr>
              <a:buSzPts val="1400"/>
              <a:buFont typeface="Wingdings" panose="05000000000000000000" pitchFamily="2" charset="2"/>
              <a:buChar char="Ø"/>
            </a:pPr>
            <a:r>
              <a:rPr lang="en" sz="1600" dirty="0" smtClean="0"/>
              <a:t>Anti-theft protection and security</a:t>
            </a:r>
          </a:p>
          <a:p>
            <a:pPr marL="114300" marR="0" lvl="0" indent="-114300" algn="l" rtl="0">
              <a:lnSpc>
                <a:spcPct val="100000"/>
              </a:lnSpc>
              <a:spcBef>
                <a:spcPts val="700"/>
              </a:spcBef>
              <a:spcAft>
                <a:spcPts val="0"/>
              </a:spcAft>
              <a:buClr>
                <a:srgbClr val="2D3D4A"/>
              </a:buClr>
              <a:buSzPts val="1400"/>
              <a:buFont typeface="Cabin"/>
              <a:buChar char="•"/>
            </a:pPr>
            <a:endParaRPr lang="en" sz="1400" dirty="0" smtClean="0"/>
          </a:p>
          <a:p>
            <a:pPr marL="114300" marR="0" lvl="0" indent="-114300" algn="l" rtl="0">
              <a:lnSpc>
                <a:spcPct val="100000"/>
              </a:lnSpc>
              <a:spcBef>
                <a:spcPts val="700"/>
              </a:spcBef>
              <a:spcAft>
                <a:spcPts val="0"/>
              </a:spcAft>
              <a:buClr>
                <a:srgbClr val="2D3D4A"/>
              </a:buClr>
              <a:buSzPts val="1400"/>
              <a:buFont typeface="Cabin"/>
              <a:buChar char="•"/>
            </a:pPr>
            <a:endParaRPr lang="en" sz="1400" dirty="0" smtClean="0"/>
          </a:p>
          <a:p>
            <a:pPr marL="114300" marR="0" lvl="0" indent="-114300" algn="l" rtl="0">
              <a:lnSpc>
                <a:spcPct val="100000"/>
              </a:lnSpc>
              <a:spcBef>
                <a:spcPts val="700"/>
              </a:spcBef>
              <a:spcAft>
                <a:spcPts val="0"/>
              </a:spcAft>
              <a:buClr>
                <a:srgbClr val="2D3D4A"/>
              </a:buClr>
              <a:buSzPts val="1400"/>
              <a:buFont typeface="Cabin"/>
              <a:buChar char="•"/>
            </a:pPr>
            <a:endParaRPr lang="en" sz="1400" dirty="0"/>
          </a:p>
          <a:p>
            <a:pPr marL="114300" marR="0" lvl="0" indent="-114300" algn="l" rtl="0">
              <a:lnSpc>
                <a:spcPct val="100000"/>
              </a:lnSpc>
              <a:spcBef>
                <a:spcPts val="700"/>
              </a:spcBef>
              <a:spcAft>
                <a:spcPts val="0"/>
              </a:spcAft>
              <a:buClr>
                <a:srgbClr val="2D3D4A"/>
              </a:buClr>
              <a:buSzPts val="1400"/>
              <a:buFont typeface="Cabin"/>
              <a:buChar char="•"/>
            </a:pPr>
            <a:endParaRPr lang="en" sz="1400" dirty="0" smtClean="0"/>
          </a:p>
          <a:p>
            <a:pPr marL="114300" marR="0" lvl="0" indent="-114300" algn="l" rtl="0">
              <a:lnSpc>
                <a:spcPct val="100000"/>
              </a:lnSpc>
              <a:spcBef>
                <a:spcPts val="700"/>
              </a:spcBef>
              <a:spcAft>
                <a:spcPts val="0"/>
              </a:spcAft>
              <a:buClr>
                <a:srgbClr val="2D3D4A"/>
              </a:buClr>
              <a:buSzPts val="1400"/>
              <a:buFont typeface="Cabin"/>
              <a:buChar char="•"/>
            </a:pPr>
            <a:endParaRPr lang="en" sz="1400" dirty="0"/>
          </a:p>
          <a:p>
            <a:pPr marL="114300" marR="0" lvl="0" indent="-114300" algn="l" rtl="0">
              <a:lnSpc>
                <a:spcPct val="100000"/>
              </a:lnSpc>
              <a:spcBef>
                <a:spcPts val="700"/>
              </a:spcBef>
              <a:spcAft>
                <a:spcPts val="0"/>
              </a:spcAft>
              <a:buClr>
                <a:srgbClr val="2D3D4A"/>
              </a:buClr>
              <a:buSzPts val="1400"/>
              <a:buFont typeface="Cabin"/>
              <a:buChar char="•"/>
            </a:pPr>
            <a:endParaRPr lang="en" sz="1400" dirty="0" smtClean="0"/>
          </a:p>
          <a:p>
            <a:pPr marL="457200" lvl="1" indent="0">
              <a:buSzPts val="1400"/>
              <a:buNone/>
            </a:pPr>
            <a:endParaRPr lang="en" sz="1200" dirty="0" smtClean="0"/>
          </a:p>
          <a:p>
            <a:pPr marL="742950" lvl="1" indent="-285750">
              <a:buSzPts val="1400"/>
              <a:buFont typeface="Wingdings" panose="05000000000000000000" pitchFamily="2" charset="2"/>
              <a:buChar char="Ø"/>
            </a:pPr>
            <a:endParaRPr lang="en" sz="1200" dirty="0" smtClean="0"/>
          </a:p>
        </p:txBody>
      </p:sp>
      <p:sp>
        <p:nvSpPr>
          <p:cNvPr id="253" name="Google Shape;253;p45"/>
          <p:cNvSpPr txBox="1">
            <a:spLocks noGrp="1"/>
          </p:cNvSpPr>
          <p:nvPr>
            <p:ph type="title"/>
          </p:nvPr>
        </p:nvSpPr>
        <p:spPr>
          <a:prstGeom prst="rect">
            <a:avLst/>
          </a:prstGeom>
          <a:noFill/>
          <a:ln>
            <a:noFill/>
          </a:ln>
        </p:spPr>
        <p:txBody>
          <a:bodyPr spcFirstLastPara="1" wrap="square" lIns="0" tIns="0" rIns="0" bIns="0" anchor="t" anchorCtr="0">
            <a:noAutofit/>
          </a:bodyPr>
          <a:lstStyle/>
          <a:p>
            <a:pPr lvl="0"/>
            <a:r>
              <a:rPr lang="en" b="1" dirty="0" smtClean="0">
                <a:solidFill>
                  <a:schemeClr val="accent1">
                    <a:lumMod val="50000"/>
                  </a:schemeClr>
                </a:solidFill>
              </a:rPr>
              <a:t>Hardware Development</a:t>
            </a:r>
            <a:endParaRPr sz="500" dirty="0"/>
          </a:p>
        </p:txBody>
      </p:sp>
      <p:sp>
        <p:nvSpPr>
          <p:cNvPr id="255" name="Google Shape;255;p45"/>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18</a:t>
            </a:fld>
            <a:endParaRPr>
              <a:solidFill>
                <a:srgbClr val="929292"/>
              </a:solidFill>
            </a:endParaRPr>
          </a:p>
        </p:txBody>
      </p:sp>
    </p:spTree>
    <p:extLst>
      <p:ext uri="{BB962C8B-B14F-4D97-AF65-F5344CB8AC3E}">
        <p14:creationId xmlns:p14="http://schemas.microsoft.com/office/powerpoint/2010/main" val="1683076436"/>
      </p:ext>
    </p:extLst>
  </p:cSld>
  <p:clrMapOvr>
    <a:masterClrMapping/>
  </p:clrMapOvr>
  <p:transition>
    <p:fade thruBlk="1"/>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2" name="Google Shape;252;p45"/>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7D97AD"/>
              </a:buClr>
              <a:buFont typeface="Open Sans"/>
              <a:buNone/>
            </a:pPr>
            <a:r>
              <a:rPr lang="en" sz="700" b="0" i="0" u="none" strike="noStrike" cap="none">
                <a:solidFill>
                  <a:srgbClr val="7D97AD"/>
                </a:solidFill>
                <a:latin typeface="Open Sans"/>
                <a:ea typeface="Open Sans"/>
                <a:cs typeface="Open Sans"/>
                <a:sym typeface="Open Sans"/>
              </a:rPr>
              <a:t>© 201</a:t>
            </a:r>
            <a:r>
              <a:rPr lang="en"/>
              <a:t>9</a:t>
            </a:r>
            <a:r>
              <a:rPr lang="en" sz="700" b="0" i="0" u="none" strike="noStrike" cap="none">
                <a:solidFill>
                  <a:srgbClr val="7D97AD"/>
                </a:solidFill>
                <a:latin typeface="Open Sans"/>
                <a:ea typeface="Open Sans"/>
                <a:cs typeface="Open Sans"/>
                <a:sym typeface="Open Sans"/>
              </a:rPr>
              <a:t> Udacity.  All rights reserved.</a:t>
            </a:r>
            <a:endParaRPr sz="500"/>
          </a:p>
        </p:txBody>
      </p:sp>
      <p:sp>
        <p:nvSpPr>
          <p:cNvPr id="254" name="Google Shape;254;p45"/>
          <p:cNvSpPr txBox="1">
            <a:spLocks noGrp="1"/>
          </p:cNvSpPr>
          <p:nvPr>
            <p:ph type="body" idx="2"/>
          </p:nvPr>
        </p:nvSpPr>
        <p:spPr>
          <a:xfrm>
            <a:off x="508703" y="1476587"/>
            <a:ext cx="8229600" cy="2919307"/>
          </a:xfrm>
          <a:prstGeom prst="rect">
            <a:avLst/>
          </a:prstGeom>
          <a:noFill/>
          <a:ln>
            <a:noFill/>
          </a:ln>
        </p:spPr>
        <p:txBody>
          <a:bodyPr spcFirstLastPara="1" wrap="square" lIns="0" tIns="0" rIns="0" bIns="0" anchor="ctr" anchorCtr="0">
            <a:noAutofit/>
          </a:bodyPr>
          <a:lstStyle/>
          <a:p>
            <a:pPr marL="800100" lvl="1" indent="-342900">
              <a:buSzPts val="1400"/>
              <a:buFont typeface="Wingdings" panose="05000000000000000000" pitchFamily="2" charset="2"/>
              <a:buChar char="Ø"/>
            </a:pPr>
            <a:r>
              <a:rPr lang="en-US" dirty="0" smtClean="0"/>
              <a:t>Updates</a:t>
            </a:r>
            <a:r>
              <a:rPr lang="en" dirty="0" smtClean="0"/>
              <a:t> to map to include sidewalks routing</a:t>
            </a:r>
          </a:p>
          <a:p>
            <a:pPr marL="800100" lvl="1" indent="-342900">
              <a:buSzPts val="1400"/>
              <a:buFont typeface="Wingdings" panose="05000000000000000000" pitchFamily="2" charset="2"/>
              <a:buChar char="Ø"/>
            </a:pPr>
            <a:r>
              <a:rPr lang="en-US" dirty="0" smtClean="0"/>
              <a:t>O</a:t>
            </a:r>
            <a:r>
              <a:rPr lang="en" dirty="0" smtClean="0"/>
              <a:t>penCV and computer vision</a:t>
            </a:r>
          </a:p>
          <a:p>
            <a:pPr marL="800100" lvl="1" indent="-342900">
              <a:buSzPts val="1400"/>
              <a:buFont typeface="Wingdings" panose="05000000000000000000" pitchFamily="2" charset="2"/>
              <a:buChar char="Ø"/>
            </a:pPr>
            <a:r>
              <a:rPr lang="en" dirty="0" smtClean="0"/>
              <a:t>Lidar technology integration</a:t>
            </a:r>
          </a:p>
          <a:p>
            <a:pPr marL="800100" lvl="1" indent="-342900">
              <a:buSzPts val="1400"/>
              <a:buFont typeface="Wingdings" panose="05000000000000000000" pitchFamily="2" charset="2"/>
              <a:buChar char="Ø"/>
            </a:pPr>
            <a:r>
              <a:rPr lang="en-US" dirty="0" smtClean="0"/>
              <a:t>O</a:t>
            </a:r>
            <a:r>
              <a:rPr lang="en" dirty="0" smtClean="0"/>
              <a:t>bject detection.</a:t>
            </a:r>
          </a:p>
          <a:p>
            <a:pPr marL="800100" lvl="1" indent="-342900">
              <a:buSzPts val="1400"/>
              <a:buFont typeface="Wingdings" panose="05000000000000000000" pitchFamily="2" charset="2"/>
              <a:buChar char="Ø"/>
            </a:pPr>
            <a:r>
              <a:rPr lang="en" dirty="0" smtClean="0"/>
              <a:t>Human interface for Robo-Dasher control</a:t>
            </a:r>
          </a:p>
          <a:p>
            <a:pPr marL="800100" lvl="1" indent="-342900">
              <a:buSzPts val="1400"/>
              <a:buFont typeface="Wingdings" panose="05000000000000000000" pitchFamily="2" charset="2"/>
              <a:buChar char="Ø"/>
            </a:pPr>
            <a:r>
              <a:rPr lang="en" dirty="0" smtClean="0"/>
              <a:t>Customer interface for interation during Robo-Dasher delivery.</a:t>
            </a:r>
          </a:p>
          <a:p>
            <a:pPr marL="800100" lvl="1" indent="-342900">
              <a:buSzPts val="1400"/>
              <a:buFont typeface="Wingdings" panose="05000000000000000000" pitchFamily="2" charset="2"/>
              <a:buChar char="Ø"/>
            </a:pPr>
            <a:r>
              <a:rPr lang="en-US" dirty="0" smtClean="0"/>
              <a:t>S</a:t>
            </a:r>
            <a:r>
              <a:rPr lang="en" dirty="0" smtClean="0"/>
              <a:t>oftware security</a:t>
            </a:r>
          </a:p>
          <a:p>
            <a:pPr marL="800100" lvl="1" indent="-342900">
              <a:buSzPts val="1400"/>
              <a:buFont typeface="Wingdings" panose="05000000000000000000" pitchFamily="2" charset="2"/>
              <a:buChar char="Ø"/>
            </a:pPr>
            <a:r>
              <a:rPr lang="en" dirty="0" smtClean="0"/>
              <a:t>Integration with Hardware team</a:t>
            </a:r>
          </a:p>
          <a:p>
            <a:pPr marL="800100" lvl="1" indent="-342900">
              <a:buSzPts val="1400"/>
              <a:buFont typeface="Wingdings" panose="05000000000000000000" pitchFamily="2" charset="2"/>
              <a:buChar char="Ø"/>
            </a:pPr>
            <a:r>
              <a:rPr lang="en-US" dirty="0" smtClean="0"/>
              <a:t>D</a:t>
            </a:r>
            <a:r>
              <a:rPr lang="en" dirty="0" smtClean="0"/>
              <a:t>evelop the current app to integrate Robo-Dasher</a:t>
            </a:r>
          </a:p>
          <a:p>
            <a:pPr marL="742950" lvl="1" indent="-285750">
              <a:buSzPts val="1400"/>
              <a:buFont typeface="Arial" panose="020B0604020202020204" pitchFamily="34" charset="0"/>
              <a:buChar char="•"/>
            </a:pPr>
            <a:endParaRPr lang="en" dirty="0" smtClean="0"/>
          </a:p>
          <a:p>
            <a:pPr marL="742950" lvl="1" indent="-285750">
              <a:buSzPts val="1400"/>
              <a:buFont typeface="Arial" panose="020B0604020202020204" pitchFamily="34" charset="0"/>
              <a:buChar char="•"/>
            </a:pPr>
            <a:endParaRPr lang="en" dirty="0" smtClean="0"/>
          </a:p>
        </p:txBody>
      </p:sp>
      <p:sp>
        <p:nvSpPr>
          <p:cNvPr id="253" name="Google Shape;253;p45"/>
          <p:cNvSpPr txBox="1">
            <a:spLocks noGrp="1"/>
          </p:cNvSpPr>
          <p:nvPr>
            <p:ph type="title"/>
          </p:nvPr>
        </p:nvSpPr>
        <p:spPr>
          <a:prstGeom prst="rect">
            <a:avLst/>
          </a:prstGeom>
          <a:noFill/>
          <a:ln>
            <a:noFill/>
          </a:ln>
        </p:spPr>
        <p:txBody>
          <a:bodyPr spcFirstLastPara="1" wrap="square" lIns="0" tIns="0" rIns="0" bIns="0" anchor="t" anchorCtr="0">
            <a:noAutofit/>
          </a:bodyPr>
          <a:lstStyle/>
          <a:p>
            <a:pPr lvl="0"/>
            <a:r>
              <a:rPr lang="en" b="1" dirty="0" smtClean="0">
                <a:solidFill>
                  <a:schemeClr val="accent1">
                    <a:lumMod val="50000"/>
                  </a:schemeClr>
                </a:solidFill>
              </a:rPr>
              <a:t>Software Development</a:t>
            </a:r>
            <a:endParaRPr sz="500" dirty="0"/>
          </a:p>
        </p:txBody>
      </p:sp>
      <p:sp>
        <p:nvSpPr>
          <p:cNvPr id="255" name="Google Shape;255;p45"/>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19</a:t>
            </a:fld>
            <a:endParaRPr>
              <a:solidFill>
                <a:srgbClr val="929292"/>
              </a:solidFill>
            </a:endParaRPr>
          </a:p>
        </p:txBody>
      </p:sp>
    </p:spTree>
    <p:extLst>
      <p:ext uri="{BB962C8B-B14F-4D97-AF65-F5344CB8AC3E}">
        <p14:creationId xmlns:p14="http://schemas.microsoft.com/office/powerpoint/2010/main" val="2860660506"/>
      </p:ext>
    </p:extLst>
  </p:cSld>
  <p:clrMapOvr>
    <a:masterClrMapping/>
  </p:clrMapOvr>
  <p:transition>
    <p:fade thruBlk="1"/>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32"/>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2B3E4"/>
              </a:buClr>
              <a:buFont typeface="Open Sans"/>
              <a:buNone/>
            </a:pPr>
            <a:r>
              <a:rPr lang="en"/>
              <a:t>Why Are We Here?</a:t>
            </a:r>
            <a:endParaRPr sz="500"/>
          </a:p>
        </p:txBody>
      </p:sp>
      <p:sp>
        <p:nvSpPr>
          <p:cNvPr id="145" name="Google Shape;145;p32"/>
          <p:cNvSpPr txBox="1">
            <a:spLocks noGrp="1"/>
          </p:cNvSpPr>
          <p:nvPr>
            <p:ph type="title"/>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b="1" dirty="0">
                <a:solidFill>
                  <a:schemeClr val="accent1">
                    <a:lumMod val="50000"/>
                  </a:schemeClr>
                </a:solidFill>
              </a:rPr>
              <a:t>Background</a:t>
            </a:r>
            <a:endParaRPr sz="500" b="1" dirty="0">
              <a:solidFill>
                <a:schemeClr val="accent1">
                  <a:lumMod val="50000"/>
                </a:schemeClr>
              </a:solidFill>
            </a:endParaRPr>
          </a:p>
        </p:txBody>
      </p:sp>
      <p:sp>
        <p:nvSpPr>
          <p:cNvPr id="146" name="Google Shape;146;p32"/>
          <p:cNvSpPr txBox="1">
            <a:spLocks noGrp="1"/>
          </p:cNvSpPr>
          <p:nvPr>
            <p:ph type="body" idx="3"/>
          </p:nvPr>
        </p:nvSpPr>
        <p:spPr>
          <a:xfrm>
            <a:off x="457200" y="1409700"/>
            <a:ext cx="8229600" cy="2857500"/>
          </a:xfrm>
          <a:prstGeom prst="rect">
            <a:avLst/>
          </a:prstGeom>
          <a:noFill/>
          <a:ln>
            <a:noFill/>
          </a:ln>
        </p:spPr>
        <p:txBody>
          <a:bodyPr spcFirstLastPara="1" wrap="square" lIns="0" tIns="0" rIns="0" bIns="0" anchor="ctr" anchorCtr="0">
            <a:noAutofit/>
          </a:bodyPr>
          <a:lstStyle/>
          <a:p>
            <a:pPr marL="114300" marR="0" lvl="0" indent="-114300" algn="l" rtl="0">
              <a:lnSpc>
                <a:spcPct val="100000"/>
              </a:lnSpc>
              <a:spcBef>
                <a:spcPts val="700"/>
              </a:spcBef>
              <a:spcAft>
                <a:spcPts val="0"/>
              </a:spcAft>
              <a:buClr>
                <a:srgbClr val="2D3D4A"/>
              </a:buClr>
              <a:buSzPts val="1400"/>
              <a:buFont typeface="Cabin"/>
              <a:buChar char="•"/>
            </a:pPr>
            <a:r>
              <a:rPr lang="en" dirty="0" smtClean="0"/>
              <a:t>Ever wondered how to make small deliveries more efficient and profitable?</a:t>
            </a:r>
          </a:p>
          <a:p>
            <a:pPr marL="114300" marR="0" lvl="0" indent="-114300" algn="l" rtl="0">
              <a:lnSpc>
                <a:spcPct val="100000"/>
              </a:lnSpc>
              <a:spcBef>
                <a:spcPts val="700"/>
              </a:spcBef>
              <a:spcAft>
                <a:spcPts val="0"/>
              </a:spcAft>
              <a:buClr>
                <a:srgbClr val="2D3D4A"/>
              </a:buClr>
              <a:buSzPts val="1400"/>
              <a:buFont typeface="Cabin"/>
              <a:buChar char="•"/>
            </a:pPr>
            <a:r>
              <a:rPr lang="en-US" dirty="0"/>
              <a:t>C</a:t>
            </a:r>
            <a:r>
              <a:rPr lang="en-US" dirty="0" smtClean="0"/>
              <a:t>an we reduce carbon footprint and make deliveries close to environmental best possible standard?</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Is there a way to reduce the required human effort in short, small deliveries?</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Can we reduce both operating cost and the resultant consumer charger on small distance deliveries?</a:t>
            </a:r>
            <a:endParaRPr dirty="0"/>
          </a:p>
          <a:p>
            <a:pPr marL="0" marR="0" lvl="0" indent="0" algn="l" rtl="0">
              <a:lnSpc>
                <a:spcPct val="100000"/>
              </a:lnSpc>
              <a:spcBef>
                <a:spcPts val="700"/>
              </a:spcBef>
              <a:spcAft>
                <a:spcPts val="0"/>
              </a:spcAft>
              <a:buNone/>
            </a:pPr>
            <a:endParaRPr dirty="0"/>
          </a:p>
          <a:p>
            <a:pPr marL="0" marR="0" lvl="0" indent="0" algn="ctr" rtl="0">
              <a:lnSpc>
                <a:spcPct val="100000"/>
              </a:lnSpc>
              <a:spcBef>
                <a:spcPts val="700"/>
              </a:spcBef>
              <a:spcAft>
                <a:spcPts val="0"/>
              </a:spcAft>
              <a:buNone/>
            </a:pPr>
            <a:r>
              <a:rPr lang="en" b="1" dirty="0" smtClean="0"/>
              <a:t>[Robo-Dasher]</a:t>
            </a:r>
            <a:endParaRPr b="1" dirty="0"/>
          </a:p>
        </p:txBody>
      </p:sp>
      <p:sp>
        <p:nvSpPr>
          <p:cNvPr id="147" name="Google Shape;147;p32"/>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2</a:t>
            </a:fld>
            <a:endParaRPr>
              <a:solidFill>
                <a:srgbClr val="929292"/>
              </a:solidFill>
            </a:endParaRPr>
          </a:p>
        </p:txBody>
      </p:sp>
    </p:spTree>
    <p:extLst>
      <p:ext uri="{BB962C8B-B14F-4D97-AF65-F5344CB8AC3E}">
        <p14:creationId xmlns:p14="http://schemas.microsoft.com/office/powerpoint/2010/main" val="3004164892"/>
      </p:ext>
    </p:extLst>
  </p:cSld>
  <p:clrMapOvr>
    <a:masterClrMapping/>
  </p:clrMapOvr>
  <p:transition>
    <p:fade thruBlk="1"/>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48"/>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2B3E4"/>
              </a:buClr>
              <a:buFont typeface="Open Sans"/>
              <a:buNone/>
            </a:pPr>
            <a:r>
              <a:rPr lang="en"/>
              <a:t>Widening the scope</a:t>
            </a:r>
            <a:endParaRPr sz="500"/>
          </a:p>
        </p:txBody>
      </p:sp>
      <p:sp>
        <p:nvSpPr>
          <p:cNvPr id="280" name="Google Shape;280;p48"/>
          <p:cNvSpPr txBox="1">
            <a:spLocks noGrp="1"/>
          </p:cNvSpPr>
          <p:nvPr>
            <p:ph type="title"/>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b="1" dirty="0">
                <a:solidFill>
                  <a:schemeClr val="accent1">
                    <a:lumMod val="50000"/>
                  </a:schemeClr>
                </a:solidFill>
              </a:rPr>
              <a:t>Where do we go from here?</a:t>
            </a:r>
            <a:endParaRPr sz="500" b="1" dirty="0">
              <a:solidFill>
                <a:schemeClr val="accent1">
                  <a:lumMod val="50000"/>
                </a:schemeClr>
              </a:solidFill>
            </a:endParaRPr>
          </a:p>
        </p:txBody>
      </p:sp>
      <p:sp>
        <p:nvSpPr>
          <p:cNvPr id="281" name="Google Shape;281;p48"/>
          <p:cNvSpPr txBox="1">
            <a:spLocks noGrp="1"/>
          </p:cNvSpPr>
          <p:nvPr>
            <p:ph type="body" idx="3"/>
          </p:nvPr>
        </p:nvSpPr>
        <p:spPr>
          <a:xfrm>
            <a:off x="579120" y="1223851"/>
            <a:ext cx="8229600" cy="2201333"/>
          </a:xfrm>
          <a:prstGeom prst="rect">
            <a:avLst/>
          </a:prstGeom>
          <a:noFill/>
          <a:ln>
            <a:noFill/>
          </a:ln>
        </p:spPr>
        <p:txBody>
          <a:bodyPr spcFirstLastPara="1" wrap="square" lIns="0" tIns="0" rIns="0" bIns="0" anchor="ctr" anchorCtr="0">
            <a:noAutofit/>
          </a:bodyPr>
          <a:lstStyle/>
          <a:p>
            <a:pPr marL="114300" marR="0" lvl="0" indent="-114300" algn="l" rtl="0">
              <a:lnSpc>
                <a:spcPct val="100000"/>
              </a:lnSpc>
              <a:spcBef>
                <a:spcPts val="700"/>
              </a:spcBef>
              <a:spcAft>
                <a:spcPts val="0"/>
              </a:spcAft>
              <a:buClr>
                <a:srgbClr val="2D3D4A"/>
              </a:buClr>
              <a:buSzPts val="1400"/>
              <a:buFont typeface="Cabin"/>
              <a:buChar char="•"/>
            </a:pPr>
            <a:r>
              <a:rPr lang="en-US" dirty="0" smtClean="0"/>
              <a:t>T</a:t>
            </a:r>
            <a:r>
              <a:rPr lang="en" dirty="0" smtClean="0"/>
              <a:t>esting in major USA cities</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Further development to reduce Human interference in Robo-Dasher delivery</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Improve the delivery radius of Robo-Dasher.</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Improve delivery speed and load carrying capacity of Robo- Dasher.</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Further intelligent conversation by Robo-Dasher </a:t>
            </a:r>
            <a:endParaRPr dirty="0"/>
          </a:p>
        </p:txBody>
      </p:sp>
      <p:sp>
        <p:nvSpPr>
          <p:cNvPr id="282" name="Google Shape;282;p48"/>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20</a:t>
            </a:fld>
            <a:endParaRPr>
              <a:solidFill>
                <a:srgbClr val="929292"/>
              </a:solidFill>
            </a:endParaRPr>
          </a:p>
        </p:txBody>
      </p:sp>
    </p:spTree>
    <p:extLst>
      <p:ext uri="{BB962C8B-B14F-4D97-AF65-F5344CB8AC3E}">
        <p14:creationId xmlns:p14="http://schemas.microsoft.com/office/powerpoint/2010/main" val="2136317184"/>
      </p:ext>
    </p:extLst>
  </p:cSld>
  <p:clrMapOvr>
    <a:masterClrMapping/>
  </p:clrMapOvr>
  <p:transition>
    <p:fade thruBlk="1"/>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30"/>
          <p:cNvSpPr txBox="1">
            <a:spLocks noGrp="1"/>
          </p:cNvSpPr>
          <p:nvPr>
            <p:ph type="title"/>
          </p:nvPr>
        </p:nvSpPr>
        <p:spPr>
          <a:prstGeom prst="rect">
            <a:avLst/>
          </a:prstGeom>
          <a:noFill/>
          <a:ln>
            <a:noFill/>
          </a:ln>
        </p:spPr>
        <p:txBody>
          <a:bodyPr spcFirstLastPara="1" wrap="square" lIns="0" tIns="0" rIns="0" bIns="0" anchor="b" anchorCtr="0">
            <a:noAutofit/>
          </a:bodyPr>
          <a:lstStyle/>
          <a:p>
            <a:pPr lvl="0"/>
            <a:r>
              <a:rPr lang="en-US" dirty="0" smtClean="0"/>
              <a:t>DoorDash</a:t>
            </a:r>
            <a:endParaRPr sz="500" dirty="0"/>
          </a:p>
        </p:txBody>
      </p:sp>
      <p:sp>
        <p:nvSpPr>
          <p:cNvPr id="130" name="Google Shape;130;p30"/>
          <p:cNvSpPr txBox="1">
            <a:spLocks noGrp="1"/>
          </p:cNvSpPr>
          <p:nvPr>
            <p:ph type="body" idx="1"/>
          </p:nvPr>
        </p:nvSpPr>
        <p:spPr>
          <a:xfrm>
            <a:off x="457200" y="2195525"/>
            <a:ext cx="5900700" cy="1858500"/>
          </a:xfrm>
          <a:prstGeom prst="rect">
            <a:avLst/>
          </a:prstGeom>
          <a:noFill/>
          <a:ln>
            <a:noFill/>
          </a:ln>
        </p:spPr>
        <p:txBody>
          <a:bodyPr spcFirstLastPara="1" wrap="square" lIns="0" tIns="0" rIns="0" bIns="0" anchor="t" anchorCtr="0">
            <a:noAutofit/>
          </a:bodyPr>
          <a:lstStyle/>
          <a:p>
            <a:pPr marL="0" marR="0" lvl="0" indent="0" algn="l" rtl="0">
              <a:lnSpc>
                <a:spcPct val="131250"/>
              </a:lnSpc>
              <a:spcBef>
                <a:spcPts val="0"/>
              </a:spcBef>
              <a:spcAft>
                <a:spcPts val="0"/>
              </a:spcAft>
              <a:buClr>
                <a:srgbClr val="9CBDD8"/>
              </a:buClr>
              <a:buFont typeface="Open Sans"/>
              <a:buNone/>
            </a:pPr>
            <a:r>
              <a:rPr lang="en" dirty="0"/>
              <a:t>Design Sprint</a:t>
            </a:r>
            <a:endParaRPr b="1" dirty="0"/>
          </a:p>
          <a:p>
            <a:pPr marL="0" marR="0" lvl="0" indent="0" algn="l" rtl="0">
              <a:lnSpc>
                <a:spcPct val="131250"/>
              </a:lnSpc>
              <a:spcBef>
                <a:spcPts val="0"/>
              </a:spcBef>
              <a:spcAft>
                <a:spcPts val="0"/>
              </a:spcAft>
              <a:buClr>
                <a:srgbClr val="9CBDD8"/>
              </a:buClr>
              <a:buFont typeface="Open Sans"/>
              <a:buNone/>
            </a:pPr>
            <a:endParaRPr b="1" dirty="0"/>
          </a:p>
          <a:p>
            <a:pPr marL="0" marR="0" lvl="0" indent="0" algn="l" rtl="0">
              <a:lnSpc>
                <a:spcPct val="131250"/>
              </a:lnSpc>
              <a:spcBef>
                <a:spcPts val="0"/>
              </a:spcBef>
              <a:spcAft>
                <a:spcPts val="0"/>
              </a:spcAft>
              <a:buClr>
                <a:srgbClr val="9CBDD8"/>
              </a:buClr>
              <a:buFont typeface="Open Sans"/>
              <a:buNone/>
            </a:pPr>
            <a:endParaRPr b="1" dirty="0"/>
          </a:p>
          <a:p>
            <a:pPr marL="0" lvl="0" indent="0"/>
            <a:r>
              <a:rPr lang="en" b="1" dirty="0"/>
              <a:t>Product Manager: </a:t>
            </a:r>
            <a:r>
              <a:rPr lang="en-US" b="1" dirty="0"/>
              <a:t>Ayileye DAYO</a:t>
            </a:r>
            <a:endParaRPr b="1" dirty="0"/>
          </a:p>
          <a:p>
            <a:pPr marL="0" marR="0" lvl="0" indent="0" algn="l" rtl="0">
              <a:lnSpc>
                <a:spcPct val="131250"/>
              </a:lnSpc>
              <a:spcBef>
                <a:spcPts val="0"/>
              </a:spcBef>
              <a:spcAft>
                <a:spcPts val="0"/>
              </a:spcAft>
              <a:buClr>
                <a:srgbClr val="9CBDD8"/>
              </a:buClr>
              <a:buFont typeface="Open Sans"/>
              <a:buNone/>
            </a:pPr>
            <a:endParaRPr sz="500" dirty="0"/>
          </a:p>
        </p:txBody>
      </p:sp>
    </p:spTree>
  </p:cSld>
  <p:clrMapOvr>
    <a:masterClrMapping/>
  </p:clrMapOvr>
  <p:transition>
    <p:fade thruBlk="1"/>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33"/>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FFFFFF"/>
              </a:buClr>
              <a:buFont typeface="Open Sans"/>
              <a:buNone/>
            </a:pPr>
            <a:r>
              <a:rPr lang="en"/>
              <a:t>Set the stage</a:t>
            </a:r>
            <a:endParaRPr sz="500"/>
          </a:p>
        </p:txBody>
      </p:sp>
      <p:sp>
        <p:nvSpPr>
          <p:cNvPr id="159" name="Google Shape;159;p33"/>
          <p:cNvSpPr txBox="1"/>
          <p:nvPr/>
        </p:nvSpPr>
        <p:spPr>
          <a:xfrm>
            <a:off x="491150" y="2275450"/>
            <a:ext cx="7169100" cy="92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pen Sans"/>
                <a:ea typeface="Open Sans"/>
                <a:cs typeface="Open Sans"/>
                <a:sym typeface="Open Sans"/>
              </a:rPr>
              <a:t>Set the stage for the Design Sprint by framing the problem</a:t>
            </a:r>
            <a:endParaRPr>
              <a:solidFill>
                <a:srgbClr val="FFFFFF"/>
              </a:solidFill>
              <a:latin typeface="Open Sans"/>
              <a:ea typeface="Open Sans"/>
              <a:cs typeface="Open Sans"/>
              <a:sym typeface="Open Sans"/>
            </a:endParaRPr>
          </a:p>
        </p:txBody>
      </p:sp>
    </p:spTree>
  </p:cSld>
  <p:clrMapOvr>
    <a:masterClrMapping/>
  </p:clrMapOvr>
  <p:transition>
    <p:fade thruBlk="1"/>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5F86EBCF-71CB-F748-9399-D97E1CF70082}"/>
              </a:ext>
            </a:extLst>
          </p:cNvPr>
          <p:cNvSpPr>
            <a:spLocks noGrp="1"/>
          </p:cNvSpPr>
          <p:nvPr>
            <p:ph type="title"/>
          </p:nvPr>
        </p:nvSpPr>
        <p:spPr>
          <a:xfrm>
            <a:off x="311700" y="167318"/>
            <a:ext cx="8520600" cy="572700"/>
          </a:xfrm>
        </p:spPr>
        <p:txBody>
          <a:bodyPr/>
          <a:lstStyle/>
          <a:p>
            <a:r>
              <a:rPr lang="en-US" b="1" dirty="0">
                <a:solidFill>
                  <a:srgbClr val="051485"/>
                </a:solidFill>
              </a:rPr>
              <a:t>Initial</a:t>
            </a:r>
            <a:r>
              <a:rPr lang="en-US" b="1" dirty="0">
                <a:solidFill>
                  <a:schemeClr val="accent3">
                    <a:lumMod val="50000"/>
                  </a:schemeClr>
                </a:solidFill>
              </a:rPr>
              <a:t> </a:t>
            </a:r>
            <a:r>
              <a:rPr lang="en-US" b="1" dirty="0">
                <a:solidFill>
                  <a:srgbClr val="051485"/>
                </a:solidFill>
              </a:rPr>
              <a:t>PRD</a:t>
            </a:r>
          </a:p>
        </p:txBody>
      </p:sp>
      <p:sp>
        <p:nvSpPr>
          <p:cNvPr id="8" name="Text Placeholder 7">
            <a:extLst>
              <a:ext uri="{FF2B5EF4-FFF2-40B4-BE49-F238E27FC236}">
                <a16:creationId xmlns:a16="http://schemas.microsoft.com/office/drawing/2014/main" xmlns="" id="{C0E47C1E-1B17-FE45-B080-AEAD7CDC373D}"/>
              </a:ext>
            </a:extLst>
          </p:cNvPr>
          <p:cNvSpPr>
            <a:spLocks noGrp="1"/>
          </p:cNvSpPr>
          <p:nvPr>
            <p:ph type="body" idx="1"/>
          </p:nvPr>
        </p:nvSpPr>
        <p:spPr>
          <a:xfrm>
            <a:off x="365887" y="854448"/>
            <a:ext cx="8520600" cy="2958939"/>
          </a:xfrm>
        </p:spPr>
        <p:txBody>
          <a:bodyPr/>
          <a:lstStyle/>
          <a:p>
            <a:pPr marL="114300" indent="0">
              <a:buNone/>
            </a:pPr>
            <a:r>
              <a:rPr lang="en-US" sz="1400" b="1" dirty="0" smtClean="0">
                <a:solidFill>
                  <a:schemeClr val="tx1"/>
                </a:solidFill>
                <a:latin typeface="Open Sans"/>
                <a:ea typeface="Open Sans"/>
                <a:cs typeface="Open Sans"/>
                <a:sym typeface="Open Sans"/>
              </a:rPr>
              <a:t>Background</a:t>
            </a:r>
          </a:p>
          <a:p>
            <a:pPr marL="114300" indent="0">
              <a:buNone/>
            </a:pPr>
            <a:r>
              <a:rPr lang="en-US" sz="1400" dirty="0" smtClean="0">
                <a:solidFill>
                  <a:schemeClr val="tx1"/>
                </a:solidFill>
                <a:latin typeface="Open Sans"/>
                <a:ea typeface="Open Sans"/>
                <a:cs typeface="Open Sans"/>
                <a:sym typeface="Open Sans"/>
              </a:rPr>
              <a:t>Over the years , there use of robots to aid manufacturing started, the assembly line and further automation advancement has led to the development of service robots to cater for various needs ranging from Domestic – Industrial, Simple task to Complex/specialized ones , Home – Medical surgeries. </a:t>
            </a:r>
          </a:p>
          <a:p>
            <a:pPr marL="114300" indent="0">
              <a:buNone/>
            </a:pPr>
            <a:endParaRPr lang="en-US" sz="1400" b="1" dirty="0" smtClean="0">
              <a:solidFill>
                <a:schemeClr val="tx1"/>
              </a:solidFill>
              <a:latin typeface="Open Sans"/>
              <a:ea typeface="Open Sans"/>
              <a:cs typeface="Open Sans"/>
              <a:sym typeface="Open Sans"/>
            </a:endParaRPr>
          </a:p>
          <a:p>
            <a:pPr marL="114300" indent="0">
              <a:buNone/>
            </a:pPr>
            <a:r>
              <a:rPr lang="en-US" sz="1400" dirty="0" smtClean="0">
                <a:solidFill>
                  <a:schemeClr val="tx1"/>
                </a:solidFill>
                <a:latin typeface="Open Sans"/>
                <a:ea typeface="Open Sans"/>
                <a:cs typeface="Open Sans"/>
                <a:sym typeface="Open Sans"/>
              </a:rPr>
              <a:t>Service robots powered with AI, OpenCV, computer vision aided by advancement in deep learning. Service robots have been able to perform logistics, transportation , delivery and haulage , perform human-level intelligent decisions. </a:t>
            </a:r>
          </a:p>
          <a:p>
            <a:pPr marL="114300" indent="0">
              <a:buNone/>
            </a:pPr>
            <a:endParaRPr lang="en-US" sz="1400" dirty="0">
              <a:solidFill>
                <a:schemeClr val="tx1"/>
              </a:solidFill>
              <a:latin typeface="Open Sans"/>
              <a:ea typeface="Open Sans"/>
              <a:cs typeface="Open Sans"/>
              <a:sym typeface="Open Sans"/>
            </a:endParaRPr>
          </a:p>
          <a:p>
            <a:pPr marL="114300" indent="0">
              <a:buNone/>
            </a:pPr>
            <a:r>
              <a:rPr lang="en-US" sz="1400" dirty="0" smtClean="0">
                <a:solidFill>
                  <a:schemeClr val="tx1"/>
                </a:solidFill>
                <a:latin typeface="Open Sans"/>
                <a:ea typeface="Open Sans"/>
                <a:cs typeface="Open Sans"/>
                <a:sym typeface="Open Sans"/>
              </a:rPr>
              <a:t>This has created an opportunity to improve automation in their process.</a:t>
            </a:r>
            <a:endParaRPr lang="en-US" sz="1400" dirty="0">
              <a:solidFill>
                <a:srgbClr val="9E9E9E"/>
              </a:solidFill>
              <a:latin typeface="Open Sans"/>
              <a:ea typeface="Open Sans"/>
              <a:cs typeface="Open Sans"/>
              <a:sym typeface="Open Sans"/>
            </a:endParaRPr>
          </a:p>
          <a:p>
            <a:pPr marL="114300" indent="0">
              <a:buNone/>
            </a:pPr>
            <a:endParaRPr lang="en-US" sz="1200" b="1" dirty="0">
              <a:solidFill>
                <a:srgbClr val="9E9E9E"/>
              </a:solidFill>
              <a:latin typeface="Open Sans"/>
              <a:ea typeface="Open Sans"/>
              <a:cs typeface="Open Sans"/>
              <a:sym typeface="Open Sans"/>
            </a:endParaRPr>
          </a:p>
          <a:p>
            <a:pPr marL="114300" indent="0">
              <a:buNone/>
            </a:pPr>
            <a:endParaRPr lang="en-US" sz="1200" dirty="0">
              <a:solidFill>
                <a:srgbClr val="9E9E9E"/>
              </a:solidFill>
              <a:latin typeface="Open Sans"/>
              <a:ea typeface="Open Sans"/>
              <a:cs typeface="Open Sans"/>
              <a:sym typeface="Open Sans"/>
            </a:endParaRPr>
          </a:p>
          <a:p>
            <a:endParaRPr lang="en-US" dirty="0"/>
          </a:p>
        </p:txBody>
      </p:sp>
    </p:spTree>
    <p:extLst>
      <p:ext uri="{BB962C8B-B14F-4D97-AF65-F5344CB8AC3E}">
        <p14:creationId xmlns:p14="http://schemas.microsoft.com/office/powerpoint/2010/main" val="1937908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5F86EBCF-71CB-F748-9399-D97E1CF70082}"/>
              </a:ext>
            </a:extLst>
          </p:cNvPr>
          <p:cNvSpPr>
            <a:spLocks noGrp="1"/>
          </p:cNvSpPr>
          <p:nvPr>
            <p:ph type="title"/>
          </p:nvPr>
        </p:nvSpPr>
        <p:spPr>
          <a:xfrm>
            <a:off x="311700" y="167318"/>
            <a:ext cx="8520600" cy="572700"/>
          </a:xfrm>
        </p:spPr>
        <p:txBody>
          <a:bodyPr/>
          <a:lstStyle/>
          <a:p>
            <a:r>
              <a:rPr lang="en-US" b="1" dirty="0">
                <a:solidFill>
                  <a:srgbClr val="051485"/>
                </a:solidFill>
              </a:rPr>
              <a:t>Initial PRD</a:t>
            </a:r>
          </a:p>
        </p:txBody>
      </p:sp>
      <p:sp>
        <p:nvSpPr>
          <p:cNvPr id="8" name="Text Placeholder 7">
            <a:extLst>
              <a:ext uri="{FF2B5EF4-FFF2-40B4-BE49-F238E27FC236}">
                <a16:creationId xmlns:a16="http://schemas.microsoft.com/office/drawing/2014/main" xmlns="" id="{C0E47C1E-1B17-FE45-B080-AEAD7CDC373D}"/>
              </a:ext>
            </a:extLst>
          </p:cNvPr>
          <p:cNvSpPr>
            <a:spLocks noGrp="1"/>
          </p:cNvSpPr>
          <p:nvPr>
            <p:ph type="body" idx="1"/>
          </p:nvPr>
        </p:nvSpPr>
        <p:spPr>
          <a:xfrm>
            <a:off x="311700" y="691888"/>
            <a:ext cx="8520600" cy="4354245"/>
          </a:xfrm>
        </p:spPr>
        <p:txBody>
          <a:bodyPr/>
          <a:lstStyle/>
          <a:p>
            <a:pPr marL="114300" indent="0">
              <a:buNone/>
            </a:pPr>
            <a:r>
              <a:rPr lang="en-US" sz="1400" b="1" dirty="0" smtClean="0">
                <a:solidFill>
                  <a:schemeClr val="tx1"/>
                </a:solidFill>
                <a:latin typeface="Open Sans"/>
                <a:ea typeface="Open Sans"/>
                <a:cs typeface="Open Sans"/>
                <a:sym typeface="Open Sans"/>
              </a:rPr>
              <a:t>Problem</a:t>
            </a:r>
          </a:p>
          <a:p>
            <a:pPr marL="114300" indent="0">
              <a:buNone/>
            </a:pPr>
            <a:r>
              <a:rPr lang="en-US" sz="1400" dirty="0">
                <a:latin typeface="Open Sans" panose="020B0604020202020204" charset="0"/>
                <a:ea typeface="Open Sans" panose="020B0604020202020204" charset="0"/>
                <a:cs typeface="Open Sans" panose="020B0604020202020204" charset="0"/>
              </a:rPr>
              <a:t>Small deliveries has always been an economic and operational tussle for Food delivery.  </a:t>
            </a:r>
            <a:endParaRPr lang="en-US" sz="1400" dirty="0" smtClean="0">
              <a:latin typeface="Open Sans" panose="020B0604020202020204" charset="0"/>
              <a:ea typeface="Open Sans" panose="020B0604020202020204" charset="0"/>
              <a:cs typeface="Open Sans" panose="020B0604020202020204" charset="0"/>
            </a:endParaRPr>
          </a:p>
          <a:p>
            <a:pPr marL="114300" indent="0">
              <a:buNone/>
            </a:pPr>
            <a:endParaRPr lang="en-US" sz="1400" dirty="0">
              <a:latin typeface="Open Sans" panose="020B0604020202020204" charset="0"/>
              <a:ea typeface="Open Sans" panose="020B0604020202020204" charset="0"/>
              <a:cs typeface="Open Sans" panose="020B0604020202020204" charset="0"/>
            </a:endParaRPr>
          </a:p>
          <a:p>
            <a:pPr>
              <a:lnSpc>
                <a:spcPct val="100000"/>
              </a:lnSpc>
              <a:buFont typeface="Wingdings" panose="05000000000000000000" pitchFamily="2" charset="2"/>
              <a:buChar char="Ø"/>
            </a:pPr>
            <a:r>
              <a:rPr lang="en-US" sz="1400" dirty="0" smtClean="0">
                <a:latin typeface="Open Sans" panose="020B0604020202020204" charset="0"/>
                <a:ea typeface="Open Sans" panose="020B0604020202020204" charset="0"/>
                <a:cs typeface="Open Sans" panose="020B0604020202020204" charset="0"/>
              </a:rPr>
              <a:t>Customers </a:t>
            </a:r>
            <a:r>
              <a:rPr lang="en-US" sz="1400" dirty="0">
                <a:latin typeface="Open Sans" panose="020B0604020202020204" charset="0"/>
                <a:ea typeface="Open Sans" panose="020B0604020202020204" charset="0"/>
                <a:cs typeface="Open Sans" panose="020B0604020202020204" charset="0"/>
              </a:rPr>
              <a:t>would rather go get the items themselves when they consider </a:t>
            </a:r>
            <a:r>
              <a:rPr lang="en-US" sz="1400" dirty="0" smtClean="0">
                <a:latin typeface="Open Sans" panose="020B0604020202020204" charset="0"/>
                <a:ea typeface="Open Sans" panose="020B0604020202020204" charset="0"/>
                <a:cs typeface="Open Sans" panose="020B0604020202020204" charset="0"/>
              </a:rPr>
              <a:t>the </a:t>
            </a:r>
            <a:r>
              <a:rPr lang="en-US" sz="1400" dirty="0">
                <a:latin typeface="Open Sans" panose="020B0604020202020204" charset="0"/>
                <a:ea typeface="Open Sans" panose="020B0604020202020204" charset="0"/>
                <a:cs typeface="Open Sans" panose="020B0604020202020204" charset="0"/>
              </a:rPr>
              <a:t>delivery fee </a:t>
            </a:r>
            <a:r>
              <a:rPr lang="en-US" sz="1400" dirty="0" smtClean="0">
                <a:latin typeface="Open Sans" panose="020B0604020202020204" charset="0"/>
                <a:ea typeface="Open Sans" panose="020B0604020202020204" charset="0"/>
                <a:cs typeface="Open Sans" panose="020B0604020202020204" charset="0"/>
              </a:rPr>
              <a:t>they </a:t>
            </a:r>
            <a:r>
              <a:rPr lang="en-US" sz="1400" dirty="0">
                <a:latin typeface="Open Sans" panose="020B0604020202020204" charset="0"/>
                <a:ea typeface="Open Sans" panose="020B0604020202020204" charset="0"/>
                <a:cs typeface="Open Sans" panose="020B0604020202020204" charset="0"/>
              </a:rPr>
              <a:t>would be charged for the item</a:t>
            </a:r>
            <a:r>
              <a:rPr lang="en-US" sz="1400" dirty="0" smtClean="0">
                <a:latin typeface="Open Sans" panose="020B0604020202020204" charset="0"/>
                <a:ea typeface="Open Sans" panose="020B0604020202020204" charset="0"/>
                <a:cs typeface="Open Sans" panose="020B0604020202020204" charset="0"/>
              </a:rPr>
              <a:t>.</a:t>
            </a:r>
          </a:p>
          <a:p>
            <a:pPr>
              <a:lnSpc>
                <a:spcPct val="100000"/>
              </a:lnSpc>
              <a:buFont typeface="Wingdings" panose="05000000000000000000" pitchFamily="2" charset="2"/>
              <a:buChar char="Ø"/>
            </a:pPr>
            <a:endParaRPr lang="en-US" sz="1400" dirty="0">
              <a:latin typeface="Open Sans" panose="020B0604020202020204" charset="0"/>
              <a:ea typeface="Open Sans" panose="020B0604020202020204" charset="0"/>
              <a:cs typeface="Open Sans" panose="020B0604020202020204" charset="0"/>
            </a:endParaRPr>
          </a:p>
          <a:p>
            <a:pPr>
              <a:lnSpc>
                <a:spcPct val="100000"/>
              </a:lnSpc>
              <a:buFont typeface="Wingdings" panose="05000000000000000000" pitchFamily="2" charset="2"/>
              <a:buChar char="Ø"/>
            </a:pPr>
            <a:r>
              <a:rPr lang="en-US" sz="1400" dirty="0" smtClean="0">
                <a:latin typeface="Open Sans" panose="020B0604020202020204" charset="0"/>
                <a:ea typeface="Open Sans" panose="020B0604020202020204" charset="0"/>
                <a:cs typeface="Open Sans" panose="020B0604020202020204" charset="0"/>
              </a:rPr>
              <a:t>Human </a:t>
            </a:r>
            <a:r>
              <a:rPr lang="en-US" sz="1400" dirty="0">
                <a:latin typeface="Open Sans" panose="020B0604020202020204" charset="0"/>
                <a:ea typeface="Open Sans" panose="020B0604020202020204" charset="0"/>
                <a:cs typeface="Open Sans" panose="020B0604020202020204" charset="0"/>
              </a:rPr>
              <a:t>Dashers would rather not take the dash order because there is a </a:t>
            </a:r>
            <a:r>
              <a:rPr lang="en-US" sz="1400" dirty="0" smtClean="0">
                <a:latin typeface="Open Sans" panose="020B0604020202020204" charset="0"/>
                <a:ea typeface="Open Sans" panose="020B0604020202020204" charset="0"/>
                <a:cs typeface="Open Sans" panose="020B0604020202020204" charset="0"/>
              </a:rPr>
              <a:t>chance </a:t>
            </a:r>
            <a:r>
              <a:rPr lang="en-US" sz="1400" dirty="0">
                <a:latin typeface="Open Sans" panose="020B0604020202020204" charset="0"/>
                <a:ea typeface="Open Sans" panose="020B0604020202020204" charset="0"/>
                <a:cs typeface="Open Sans" panose="020B0604020202020204" charset="0"/>
              </a:rPr>
              <a:t>they </a:t>
            </a:r>
            <a:r>
              <a:rPr lang="en-US" sz="1400" dirty="0" smtClean="0">
                <a:latin typeface="Open Sans" panose="020B0604020202020204" charset="0"/>
                <a:ea typeface="Open Sans" panose="020B0604020202020204" charset="0"/>
                <a:cs typeface="Open Sans" panose="020B0604020202020204" charset="0"/>
              </a:rPr>
              <a:t>would </a:t>
            </a:r>
            <a:r>
              <a:rPr lang="en-US" sz="1400" dirty="0">
                <a:latin typeface="Open Sans" panose="020B0604020202020204" charset="0"/>
                <a:ea typeface="Open Sans" panose="020B0604020202020204" charset="0"/>
                <a:cs typeface="Open Sans" panose="020B0604020202020204" charset="0"/>
              </a:rPr>
              <a:t>not get a fair enough tip for their effort.</a:t>
            </a:r>
          </a:p>
          <a:p>
            <a:pPr>
              <a:lnSpc>
                <a:spcPct val="100000"/>
              </a:lnSpc>
              <a:buFont typeface="Wingdings" panose="05000000000000000000" pitchFamily="2" charset="2"/>
              <a:buChar char="Ø"/>
            </a:pPr>
            <a:endParaRPr lang="en-US" sz="1400" dirty="0" smtClean="0">
              <a:latin typeface="Open Sans" panose="020B0604020202020204" charset="0"/>
              <a:ea typeface="Open Sans" panose="020B0604020202020204" charset="0"/>
              <a:cs typeface="Open Sans" panose="020B0604020202020204" charset="0"/>
            </a:endParaRPr>
          </a:p>
          <a:p>
            <a:pPr>
              <a:lnSpc>
                <a:spcPct val="100000"/>
              </a:lnSpc>
              <a:buFont typeface="Wingdings" panose="05000000000000000000" pitchFamily="2" charset="2"/>
              <a:buChar char="Ø"/>
            </a:pPr>
            <a:r>
              <a:rPr lang="en-US" sz="1400" dirty="0" smtClean="0">
                <a:latin typeface="Open Sans" panose="020B0604020202020204" charset="0"/>
                <a:ea typeface="Open Sans" panose="020B0604020202020204" charset="0"/>
                <a:cs typeface="Open Sans" panose="020B0604020202020204" charset="0"/>
              </a:rPr>
              <a:t>Some </a:t>
            </a:r>
            <a:r>
              <a:rPr lang="en-US" sz="1400" dirty="0">
                <a:latin typeface="Open Sans" panose="020B0604020202020204" charset="0"/>
                <a:ea typeface="Open Sans" panose="020B0604020202020204" charset="0"/>
                <a:cs typeface="Open Sans" panose="020B0604020202020204" charset="0"/>
              </a:rPr>
              <a:t>restaurants would rather decline this small orders when </a:t>
            </a:r>
            <a:r>
              <a:rPr lang="en-US" sz="1400" dirty="0" smtClean="0">
                <a:latin typeface="Open Sans" panose="020B0604020202020204" charset="0"/>
                <a:ea typeface="Open Sans" panose="020B0604020202020204" charset="0"/>
                <a:cs typeface="Open Sans" panose="020B0604020202020204" charset="0"/>
              </a:rPr>
              <a:t>they consider </a:t>
            </a:r>
            <a:r>
              <a:rPr lang="en-US" sz="1400" dirty="0">
                <a:latin typeface="Open Sans" panose="020B0604020202020204" charset="0"/>
                <a:ea typeface="Open Sans" panose="020B0604020202020204" charset="0"/>
                <a:cs typeface="Open Sans" panose="020B0604020202020204" charset="0"/>
              </a:rPr>
              <a:t>the </a:t>
            </a:r>
            <a:r>
              <a:rPr lang="en-US" sz="1400" dirty="0" smtClean="0">
                <a:latin typeface="Open Sans" panose="020B0604020202020204" charset="0"/>
                <a:ea typeface="Open Sans" panose="020B0604020202020204" charset="0"/>
                <a:cs typeface="Open Sans" panose="020B0604020202020204" charset="0"/>
              </a:rPr>
              <a:t>	commission </a:t>
            </a:r>
            <a:r>
              <a:rPr lang="en-US" sz="1400" dirty="0">
                <a:latin typeface="Open Sans" panose="020B0604020202020204" charset="0"/>
                <a:ea typeface="Open Sans" panose="020B0604020202020204" charset="0"/>
                <a:cs typeface="Open Sans" panose="020B0604020202020204" charset="0"/>
              </a:rPr>
              <a:t>value</a:t>
            </a:r>
            <a:r>
              <a:rPr lang="en-US" sz="1400" dirty="0" smtClean="0">
                <a:latin typeface="Open Sans" panose="020B0604020202020204" charset="0"/>
                <a:ea typeface="Open Sans" panose="020B0604020202020204" charset="0"/>
                <a:cs typeface="Open Sans" panose="020B0604020202020204" charset="0"/>
              </a:rPr>
              <a:t>.</a:t>
            </a:r>
          </a:p>
          <a:p>
            <a:pPr marL="114300" indent="0">
              <a:buNone/>
            </a:pPr>
            <a:endParaRPr lang="en-US" sz="1400" dirty="0">
              <a:latin typeface="Open Sans" panose="020B0604020202020204" charset="0"/>
              <a:ea typeface="Open Sans" panose="020B0604020202020204" charset="0"/>
              <a:cs typeface="Open Sans" panose="020B0604020202020204" charset="0"/>
            </a:endParaRPr>
          </a:p>
          <a:p>
            <a:pPr marL="114300" indent="0">
              <a:buNone/>
            </a:pPr>
            <a:r>
              <a:rPr lang="en-US" sz="1400" dirty="0">
                <a:latin typeface="Open Sans" panose="020B0604020202020204" charset="0"/>
                <a:ea typeface="Open Sans" panose="020B0604020202020204" charset="0"/>
                <a:cs typeface="Open Sans" panose="020B0604020202020204" charset="0"/>
              </a:rPr>
              <a:t>These problems exist for our competitors in the same market and with rapid advancement in autonomous movement and robotics, an opportunity lies where we could solve this issue using Robots as dashers for small deliveries (</a:t>
            </a:r>
            <a:r>
              <a:rPr lang="en-US" sz="1400" dirty="0" err="1">
                <a:latin typeface="Open Sans" panose="020B0604020202020204" charset="0"/>
                <a:ea typeface="Open Sans" panose="020B0604020202020204" charset="0"/>
                <a:cs typeface="Open Sans" panose="020B0604020202020204" charset="0"/>
              </a:rPr>
              <a:t>Robo</a:t>
            </a:r>
            <a:r>
              <a:rPr lang="en-US" sz="1400" dirty="0">
                <a:latin typeface="Open Sans" panose="020B0604020202020204" charset="0"/>
                <a:ea typeface="Open Sans" panose="020B0604020202020204" charset="0"/>
                <a:cs typeface="Open Sans" panose="020B0604020202020204" charset="0"/>
              </a:rPr>
              <a:t>-Dasher</a:t>
            </a:r>
            <a:r>
              <a:rPr lang="en-US" sz="1400" dirty="0" smtClean="0">
                <a:latin typeface="Open Sans" panose="020B0604020202020204" charset="0"/>
                <a:ea typeface="Open Sans" panose="020B0604020202020204" charset="0"/>
                <a:cs typeface="Open Sans" panose="020B0604020202020204" charset="0"/>
              </a:rPr>
              <a:t>).</a:t>
            </a:r>
          </a:p>
          <a:p>
            <a:pPr marL="114300" indent="0">
              <a:buNone/>
            </a:pPr>
            <a:endParaRPr lang="en-US" sz="1400" dirty="0">
              <a:latin typeface="Open Sans" panose="020B0604020202020204" charset="0"/>
              <a:ea typeface="Open Sans" panose="020B0604020202020204" charset="0"/>
              <a:cs typeface="Open Sans" panose="020B0604020202020204" charset="0"/>
            </a:endParaRPr>
          </a:p>
          <a:p>
            <a:pPr marL="114300" indent="0">
              <a:buNone/>
            </a:pPr>
            <a:r>
              <a:rPr lang="en-US" sz="1400" dirty="0">
                <a:latin typeface="Open Sans" panose="020B0604020202020204" charset="0"/>
                <a:ea typeface="Open Sans" panose="020B0604020202020204" charset="0"/>
                <a:cs typeface="Open Sans" panose="020B0604020202020204" charset="0"/>
              </a:rPr>
              <a:t>This would in-turn translate in lower operating cost in delivering small order, higher amount of small orders would be places, further market share capitalization. </a:t>
            </a:r>
          </a:p>
          <a:p>
            <a:pPr marL="114300" indent="0">
              <a:buNone/>
            </a:pPr>
            <a:endParaRPr lang="en-US" sz="1400" dirty="0">
              <a:latin typeface="Open Sans" panose="020B0604020202020204" charset="0"/>
              <a:ea typeface="Open Sans" panose="020B0604020202020204" charset="0"/>
              <a:cs typeface="Open Sans" panose="020B0604020202020204" charset="0"/>
            </a:endParaRPr>
          </a:p>
          <a:p>
            <a:pPr marL="114300" indent="0">
              <a:buNone/>
            </a:pPr>
            <a:endParaRPr lang="en-US" sz="1400" dirty="0" smtClean="0">
              <a:latin typeface="Open Sans" panose="020B0604020202020204" charset="0"/>
              <a:ea typeface="Open Sans" panose="020B0604020202020204" charset="0"/>
              <a:cs typeface="Open Sans" panose="020B0604020202020204" charset="0"/>
            </a:endParaRPr>
          </a:p>
          <a:p>
            <a:pPr marL="114300" indent="0">
              <a:buNone/>
            </a:pPr>
            <a:endParaRPr lang="en-US" sz="1400"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321512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5F86EBCF-71CB-F748-9399-D97E1CF70082}"/>
              </a:ext>
            </a:extLst>
          </p:cNvPr>
          <p:cNvSpPr>
            <a:spLocks noGrp="1"/>
          </p:cNvSpPr>
          <p:nvPr>
            <p:ph type="title"/>
          </p:nvPr>
        </p:nvSpPr>
        <p:spPr>
          <a:xfrm>
            <a:off x="311700" y="167318"/>
            <a:ext cx="8520600" cy="572700"/>
          </a:xfrm>
        </p:spPr>
        <p:txBody>
          <a:bodyPr/>
          <a:lstStyle/>
          <a:p>
            <a:r>
              <a:rPr lang="en-US" b="1" dirty="0">
                <a:solidFill>
                  <a:srgbClr val="051485"/>
                </a:solidFill>
              </a:rPr>
              <a:t>Initial PRD</a:t>
            </a:r>
          </a:p>
        </p:txBody>
      </p:sp>
      <p:sp>
        <p:nvSpPr>
          <p:cNvPr id="8" name="Text Placeholder 7">
            <a:extLst>
              <a:ext uri="{FF2B5EF4-FFF2-40B4-BE49-F238E27FC236}">
                <a16:creationId xmlns:a16="http://schemas.microsoft.com/office/drawing/2014/main" xmlns="" id="{C0E47C1E-1B17-FE45-B080-AEAD7CDC373D}"/>
              </a:ext>
            </a:extLst>
          </p:cNvPr>
          <p:cNvSpPr>
            <a:spLocks noGrp="1"/>
          </p:cNvSpPr>
          <p:nvPr>
            <p:ph type="body" idx="1"/>
          </p:nvPr>
        </p:nvSpPr>
        <p:spPr>
          <a:xfrm>
            <a:off x="311700" y="691888"/>
            <a:ext cx="8520600" cy="4354245"/>
          </a:xfrm>
        </p:spPr>
        <p:txBody>
          <a:bodyPr/>
          <a:lstStyle/>
          <a:p>
            <a:pPr marL="114300" indent="0">
              <a:buNone/>
            </a:pPr>
            <a:r>
              <a:rPr lang="en-US" sz="1400" b="1" dirty="0" smtClean="0">
                <a:solidFill>
                  <a:schemeClr val="tx1"/>
                </a:solidFill>
                <a:latin typeface="Open Sans"/>
                <a:ea typeface="Open Sans"/>
                <a:cs typeface="Open Sans"/>
                <a:sym typeface="Open Sans"/>
              </a:rPr>
              <a:t>Goals</a:t>
            </a:r>
          </a:p>
          <a:p>
            <a:pPr marL="114300" indent="0">
              <a:buNone/>
            </a:pPr>
            <a:endParaRPr lang="en-US" sz="1400" dirty="0">
              <a:latin typeface="Open Sans" panose="020B0604020202020204" charset="0"/>
              <a:ea typeface="Open Sans" panose="020B0604020202020204" charset="0"/>
              <a:cs typeface="Open Sans" panose="020B0604020202020204" charset="0"/>
            </a:endParaRPr>
          </a:p>
          <a:p>
            <a:r>
              <a:rPr lang="en-US" sz="1400" dirty="0" smtClean="0">
                <a:latin typeface="Open Sans" panose="020B0604020202020204" charset="0"/>
                <a:ea typeface="Open Sans" panose="020B0604020202020204" charset="0"/>
                <a:cs typeface="Open Sans" panose="020B0604020202020204" charset="0"/>
              </a:rPr>
              <a:t>Develop </a:t>
            </a:r>
            <a:r>
              <a:rPr lang="en-US" sz="1400" dirty="0">
                <a:latin typeface="Open Sans" panose="020B0604020202020204" charset="0"/>
                <a:ea typeface="Open Sans" panose="020B0604020202020204" charset="0"/>
                <a:cs typeface="Open Sans" panose="020B0604020202020204" charset="0"/>
              </a:rPr>
              <a:t>mechanical build of Robots capable of delivery with Partner company</a:t>
            </a:r>
            <a:r>
              <a:rPr lang="en-US" sz="1400" dirty="0" smtClean="0">
                <a:latin typeface="Open Sans" panose="020B0604020202020204" charset="0"/>
                <a:ea typeface="Open Sans" panose="020B0604020202020204" charset="0"/>
                <a:cs typeface="Open Sans" panose="020B0604020202020204" charset="0"/>
              </a:rPr>
              <a:t>.</a:t>
            </a:r>
          </a:p>
          <a:p>
            <a:pPr marL="114300" indent="0">
              <a:buNone/>
            </a:pPr>
            <a:endParaRPr lang="en-US" sz="1400" dirty="0">
              <a:latin typeface="Open Sans" panose="020B0604020202020204" charset="0"/>
              <a:ea typeface="Open Sans" panose="020B0604020202020204" charset="0"/>
              <a:cs typeface="Open Sans" panose="020B0604020202020204" charset="0"/>
            </a:endParaRPr>
          </a:p>
          <a:p>
            <a:r>
              <a:rPr lang="en-US" sz="1400" dirty="0" smtClean="0">
                <a:latin typeface="Open Sans" panose="020B0604020202020204" charset="0"/>
                <a:ea typeface="Open Sans" panose="020B0604020202020204" charset="0"/>
                <a:cs typeface="Open Sans" panose="020B0604020202020204" charset="0"/>
              </a:rPr>
              <a:t>Develop </a:t>
            </a:r>
            <a:r>
              <a:rPr lang="en-US" sz="1400" dirty="0">
                <a:latin typeface="Open Sans" panose="020B0604020202020204" charset="0"/>
                <a:ea typeface="Open Sans" panose="020B0604020202020204" charset="0"/>
                <a:cs typeface="Open Sans" panose="020B0604020202020204" charset="0"/>
              </a:rPr>
              <a:t>app to:</a:t>
            </a:r>
          </a:p>
          <a:p>
            <a:pPr marL="742950" lvl="1" indent="-171450">
              <a:buFont typeface="Wingdings" panose="05000000000000000000" pitchFamily="2" charset="2"/>
              <a:buChar char="Ø"/>
            </a:pPr>
            <a:r>
              <a:rPr lang="en-US" dirty="0" smtClean="0">
                <a:latin typeface="Open Sans" panose="020B0604020202020204" charset="0"/>
                <a:ea typeface="Open Sans" panose="020B0604020202020204" charset="0"/>
                <a:cs typeface="Open Sans" panose="020B0604020202020204" charset="0"/>
              </a:rPr>
              <a:t>Allow </a:t>
            </a:r>
            <a:r>
              <a:rPr lang="en-US" dirty="0">
                <a:latin typeface="Open Sans" panose="020B0604020202020204" charset="0"/>
                <a:ea typeface="Open Sans" panose="020B0604020202020204" charset="0"/>
                <a:cs typeface="Open Sans" panose="020B0604020202020204" charset="0"/>
              </a:rPr>
              <a:t>robot deliver autonomously using sidewalks as travel path</a:t>
            </a:r>
          </a:p>
          <a:p>
            <a:pPr marL="742950" lvl="1" indent="-171450">
              <a:buFont typeface="Wingdings" panose="05000000000000000000" pitchFamily="2" charset="2"/>
              <a:buChar char="Ø"/>
            </a:pPr>
            <a:r>
              <a:rPr lang="en-US" dirty="0" smtClean="0">
                <a:latin typeface="Open Sans" panose="020B0604020202020204" charset="0"/>
                <a:ea typeface="Open Sans" panose="020B0604020202020204" charset="0"/>
                <a:cs typeface="Open Sans" panose="020B0604020202020204" charset="0"/>
              </a:rPr>
              <a:t>Allow </a:t>
            </a:r>
            <a:r>
              <a:rPr lang="en-US" dirty="0">
                <a:latin typeface="Open Sans" panose="020B0604020202020204" charset="0"/>
                <a:ea typeface="Open Sans" panose="020B0604020202020204" charset="0"/>
                <a:cs typeface="Open Sans" panose="020B0604020202020204" charset="0"/>
              </a:rPr>
              <a:t>human control of robot in certain case</a:t>
            </a:r>
          </a:p>
          <a:p>
            <a:pPr marL="742950" lvl="1" indent="-171450">
              <a:buFont typeface="Wingdings" panose="05000000000000000000" pitchFamily="2" charset="2"/>
              <a:buChar char="Ø"/>
            </a:pPr>
            <a:r>
              <a:rPr lang="en-US" dirty="0" smtClean="0">
                <a:latin typeface="Open Sans" panose="020B0604020202020204" charset="0"/>
                <a:ea typeface="Open Sans" panose="020B0604020202020204" charset="0"/>
                <a:cs typeface="Open Sans" panose="020B0604020202020204" charset="0"/>
              </a:rPr>
              <a:t>Allow </a:t>
            </a:r>
            <a:r>
              <a:rPr lang="en-US" dirty="0">
                <a:latin typeface="Open Sans" panose="020B0604020202020204" charset="0"/>
                <a:ea typeface="Open Sans" panose="020B0604020202020204" charset="0"/>
                <a:cs typeface="Open Sans" panose="020B0604020202020204" charset="0"/>
              </a:rPr>
              <a:t>robot interface with Customers</a:t>
            </a:r>
          </a:p>
          <a:p>
            <a:pPr marL="742950" lvl="1" indent="-171450">
              <a:buFont typeface="Wingdings" panose="05000000000000000000" pitchFamily="2" charset="2"/>
              <a:buChar char="Ø"/>
            </a:pPr>
            <a:r>
              <a:rPr lang="en-US" dirty="0" smtClean="0">
                <a:latin typeface="Open Sans" panose="020B0604020202020204" charset="0"/>
                <a:ea typeface="Open Sans" panose="020B0604020202020204" charset="0"/>
                <a:cs typeface="Open Sans" panose="020B0604020202020204" charset="0"/>
              </a:rPr>
              <a:t>Allow </a:t>
            </a:r>
            <a:r>
              <a:rPr lang="en-US" dirty="0">
                <a:latin typeface="Open Sans" panose="020B0604020202020204" charset="0"/>
                <a:ea typeface="Open Sans" panose="020B0604020202020204" charset="0"/>
                <a:cs typeface="Open Sans" panose="020B0604020202020204" charset="0"/>
              </a:rPr>
              <a:t>Humans make </a:t>
            </a:r>
            <a:r>
              <a:rPr lang="en-US" dirty="0" smtClean="0">
                <a:latin typeface="Open Sans" panose="020B0604020202020204" charset="0"/>
                <a:ea typeface="Open Sans" panose="020B0604020202020204" charset="0"/>
                <a:cs typeface="Open Sans" panose="020B0604020202020204" charset="0"/>
              </a:rPr>
              <a:t>Robo-dasher </a:t>
            </a:r>
            <a:r>
              <a:rPr lang="en-US" dirty="0">
                <a:latin typeface="Open Sans" panose="020B0604020202020204" charset="0"/>
                <a:ea typeface="Open Sans" panose="020B0604020202020204" charset="0"/>
                <a:cs typeface="Open Sans" panose="020B0604020202020204" charset="0"/>
              </a:rPr>
              <a:t>a choice delivery method</a:t>
            </a:r>
          </a:p>
          <a:p>
            <a:pPr marL="114300" indent="0">
              <a:buNone/>
            </a:pPr>
            <a:endParaRPr lang="en-US" sz="1400" dirty="0">
              <a:latin typeface="Open Sans" panose="020B0604020202020204" charset="0"/>
              <a:ea typeface="Open Sans" panose="020B0604020202020204" charset="0"/>
              <a:cs typeface="Open Sans" panose="020B0604020202020204" charset="0"/>
            </a:endParaRPr>
          </a:p>
          <a:p>
            <a:r>
              <a:rPr lang="en-US" sz="1400" dirty="0" smtClean="0">
                <a:latin typeface="Open Sans" panose="020B0604020202020204" charset="0"/>
                <a:ea typeface="Open Sans" panose="020B0604020202020204" charset="0"/>
                <a:cs typeface="Open Sans" panose="020B0604020202020204" charset="0"/>
              </a:rPr>
              <a:t>Increase </a:t>
            </a:r>
            <a:r>
              <a:rPr lang="en-US" sz="1400" dirty="0">
                <a:latin typeface="Open Sans" panose="020B0604020202020204" charset="0"/>
                <a:ea typeface="Open Sans" panose="020B0604020202020204" charset="0"/>
                <a:cs typeface="Open Sans" panose="020B0604020202020204" charset="0"/>
              </a:rPr>
              <a:t>the number of small orders</a:t>
            </a:r>
          </a:p>
          <a:p>
            <a:pPr marL="114300" indent="0">
              <a:buNone/>
            </a:pPr>
            <a:endParaRPr lang="en-US" sz="1400" dirty="0">
              <a:latin typeface="Open Sans" panose="020B0604020202020204" charset="0"/>
              <a:ea typeface="Open Sans" panose="020B0604020202020204" charset="0"/>
              <a:cs typeface="Open Sans" panose="020B0604020202020204" charset="0"/>
            </a:endParaRPr>
          </a:p>
          <a:p>
            <a:pPr marL="114300" indent="0">
              <a:buNone/>
            </a:pPr>
            <a:endParaRPr lang="en-US" sz="1400" dirty="0" smtClean="0">
              <a:latin typeface="Open Sans" panose="020B0604020202020204" charset="0"/>
              <a:ea typeface="Open Sans" panose="020B0604020202020204" charset="0"/>
              <a:cs typeface="Open Sans" panose="020B0604020202020204" charset="0"/>
            </a:endParaRPr>
          </a:p>
          <a:p>
            <a:pPr marL="114300" indent="0">
              <a:buNone/>
            </a:pPr>
            <a:endParaRPr lang="en-US" sz="1400" dirty="0">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5000933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6"/>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FFFFFF"/>
              </a:buClr>
              <a:buFont typeface="Open Sans"/>
              <a:buNone/>
            </a:pPr>
            <a:r>
              <a:rPr lang="en"/>
              <a:t>Understand</a:t>
            </a:r>
            <a:endParaRPr sz="500"/>
          </a:p>
        </p:txBody>
      </p:sp>
      <p:sp>
        <p:nvSpPr>
          <p:cNvPr id="184" name="Google Shape;184;p36"/>
          <p:cNvSpPr txBox="1">
            <a:spLocks noGrp="1"/>
          </p:cNvSpPr>
          <p:nvPr>
            <p:ph type="body" idx="4294967295"/>
          </p:nvPr>
        </p:nvSpPr>
        <p:spPr>
          <a:xfrm>
            <a:off x="0" y="4914900"/>
            <a:ext cx="3957638" cy="114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chemeClr val="lt1"/>
              </a:buClr>
              <a:buFont typeface="Open Sans"/>
              <a:buNone/>
            </a:pPr>
            <a:r>
              <a:rPr lang="en" sz="700">
                <a:solidFill>
                  <a:schemeClr val="lt1"/>
                </a:solidFill>
              </a:rPr>
              <a:t>© 2019 Udacity.  All rights reserved.</a:t>
            </a:r>
            <a:endParaRPr sz="700">
              <a:solidFill>
                <a:schemeClr val="lt2"/>
              </a:solidFill>
            </a:endParaRPr>
          </a:p>
        </p:txBody>
      </p:sp>
      <p:sp>
        <p:nvSpPr>
          <p:cNvPr id="185" name="Google Shape;185;p36"/>
          <p:cNvSpPr txBox="1"/>
          <p:nvPr/>
        </p:nvSpPr>
        <p:spPr>
          <a:xfrm>
            <a:off x="491150" y="2275450"/>
            <a:ext cx="7169100" cy="92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pen Sans"/>
                <a:ea typeface="Open Sans"/>
                <a:cs typeface="Open Sans"/>
                <a:sym typeface="Open Sans"/>
              </a:rPr>
              <a:t>Create a shared understanding of the space, problem, and goals</a:t>
            </a:r>
            <a:endParaRPr>
              <a:solidFill>
                <a:srgbClr val="FFFFFF"/>
              </a:solidFill>
              <a:latin typeface="Open Sans"/>
              <a:ea typeface="Open Sans"/>
              <a:cs typeface="Open Sans"/>
              <a:sym typeface="Open Sans"/>
            </a:endParaRPr>
          </a:p>
        </p:txBody>
      </p:sp>
    </p:spTree>
  </p:cSld>
  <p:clrMapOvr>
    <a:masterClrMapping/>
  </p:clrMapOvr>
  <p:transition>
    <p:fade thruBlk="1"/>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1" name="Google Shape;201;p38"/>
          <p:cNvSpPr/>
          <p:nvPr/>
        </p:nvSpPr>
        <p:spPr>
          <a:xfrm>
            <a:off x="402420" y="931567"/>
            <a:ext cx="1050406" cy="1084623"/>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latin typeface="+mn-lt"/>
              </a:rPr>
              <a:t>How might </a:t>
            </a:r>
            <a:r>
              <a:rPr lang="en" sz="800" dirty="0" smtClean="0">
                <a:latin typeface="+mn-lt"/>
              </a:rPr>
              <a:t>we make the robots follow routes and deliver at referenced loaction</a:t>
            </a:r>
            <a:endParaRPr sz="800" dirty="0">
              <a:latin typeface="+mn-lt"/>
            </a:endParaRPr>
          </a:p>
        </p:txBody>
      </p:sp>
      <p:sp>
        <p:nvSpPr>
          <p:cNvPr id="202" name="Google Shape;202;p38"/>
          <p:cNvSpPr/>
          <p:nvPr/>
        </p:nvSpPr>
        <p:spPr>
          <a:xfrm>
            <a:off x="1671305" y="952264"/>
            <a:ext cx="1023034" cy="1107793"/>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 sz="800" dirty="0">
                <a:latin typeface="+mn-lt"/>
              </a:rPr>
              <a:t>How might we</a:t>
            </a:r>
            <a:r>
              <a:rPr lang="en-US" sz="800" dirty="0">
                <a:latin typeface="+mn-lt"/>
              </a:rPr>
              <a:t> ensure robots interpret and follow traffic rules </a:t>
            </a:r>
            <a:endParaRPr sz="800" dirty="0">
              <a:latin typeface="+mn-lt"/>
            </a:endParaRPr>
          </a:p>
        </p:txBody>
      </p:sp>
      <p:sp>
        <p:nvSpPr>
          <p:cNvPr id="203" name="Google Shape;203;p38"/>
          <p:cNvSpPr/>
          <p:nvPr/>
        </p:nvSpPr>
        <p:spPr>
          <a:xfrm>
            <a:off x="2966565" y="986808"/>
            <a:ext cx="996689" cy="1073249"/>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latin typeface="+mn-lt"/>
              </a:rPr>
              <a:t>How might </a:t>
            </a:r>
            <a:r>
              <a:rPr lang="en" sz="800" dirty="0" smtClean="0">
                <a:latin typeface="+mn-lt"/>
              </a:rPr>
              <a:t>we</a:t>
            </a:r>
            <a:r>
              <a:rPr lang="en-US" sz="800" dirty="0">
                <a:latin typeface="+mn-lt"/>
              </a:rPr>
              <a:t> </a:t>
            </a:r>
            <a:r>
              <a:rPr lang="en-US" sz="800" dirty="0" smtClean="0">
                <a:latin typeface="+mn-lt"/>
              </a:rPr>
              <a:t>avoid robot-human- pets Collison</a:t>
            </a:r>
            <a:endParaRPr sz="800" dirty="0">
              <a:latin typeface="+mn-lt"/>
            </a:endParaRPr>
          </a:p>
        </p:txBody>
      </p:sp>
      <p:sp>
        <p:nvSpPr>
          <p:cNvPr id="204" name="Google Shape;204;p38"/>
          <p:cNvSpPr/>
          <p:nvPr/>
        </p:nvSpPr>
        <p:spPr>
          <a:xfrm>
            <a:off x="2937451" y="3477118"/>
            <a:ext cx="996689" cy="1240174"/>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latin typeface="+mn-lt"/>
              </a:rPr>
              <a:t>How might </a:t>
            </a:r>
            <a:r>
              <a:rPr lang="en" sz="800" dirty="0" smtClean="0">
                <a:latin typeface="+mn-lt"/>
              </a:rPr>
              <a:t>we</a:t>
            </a:r>
            <a:r>
              <a:rPr lang="en-US" sz="800" dirty="0" smtClean="0">
                <a:latin typeface="+mn-lt"/>
              </a:rPr>
              <a:t> ensure food safety and robot safety</a:t>
            </a:r>
            <a:endParaRPr sz="800" dirty="0">
              <a:latin typeface="+mn-lt"/>
            </a:endParaRPr>
          </a:p>
        </p:txBody>
      </p:sp>
      <p:sp>
        <p:nvSpPr>
          <p:cNvPr id="205" name="Google Shape;205;p38"/>
          <p:cNvSpPr/>
          <p:nvPr/>
        </p:nvSpPr>
        <p:spPr>
          <a:xfrm>
            <a:off x="5675734" y="940774"/>
            <a:ext cx="1075727" cy="1098105"/>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 sz="800" dirty="0">
                <a:latin typeface="+mn-lt"/>
              </a:rPr>
              <a:t>How might we</a:t>
            </a:r>
            <a:r>
              <a:rPr lang="en-US" sz="800" dirty="0">
                <a:latin typeface="+mn-lt"/>
              </a:rPr>
              <a:t> ascertain robots delivery to the right customer</a:t>
            </a:r>
            <a:endParaRPr sz="800" dirty="0">
              <a:latin typeface="+mn-lt"/>
            </a:endParaRPr>
          </a:p>
        </p:txBody>
      </p:sp>
      <p:sp>
        <p:nvSpPr>
          <p:cNvPr id="206" name="Google Shape;206;p38"/>
          <p:cNvSpPr/>
          <p:nvPr/>
        </p:nvSpPr>
        <p:spPr>
          <a:xfrm>
            <a:off x="1679063" y="3511029"/>
            <a:ext cx="1062143" cy="1245540"/>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 sz="800" dirty="0">
                <a:latin typeface="+mn-lt"/>
              </a:rPr>
              <a:t>How might </a:t>
            </a:r>
            <a:r>
              <a:rPr lang="en" sz="800" dirty="0" smtClean="0">
                <a:latin typeface="+mn-lt"/>
              </a:rPr>
              <a:t>we</a:t>
            </a:r>
            <a:r>
              <a:rPr lang="en-GB" sz="800" dirty="0">
                <a:latin typeface="+mn-lt"/>
              </a:rPr>
              <a:t> communicate to the delivery robot</a:t>
            </a:r>
            <a:endParaRPr sz="800" dirty="0">
              <a:latin typeface="+mn-lt"/>
            </a:endParaRPr>
          </a:p>
          <a:p>
            <a:pPr marL="0" lvl="0" indent="0" algn="l" rtl="0">
              <a:spcBef>
                <a:spcPts val="0"/>
              </a:spcBef>
              <a:spcAft>
                <a:spcPts val="0"/>
              </a:spcAft>
              <a:buNone/>
            </a:pPr>
            <a:endParaRPr sz="800" dirty="0">
              <a:latin typeface="+mn-lt"/>
            </a:endParaRPr>
          </a:p>
        </p:txBody>
      </p:sp>
      <p:sp>
        <p:nvSpPr>
          <p:cNvPr id="207" name="Google Shape;207;p38"/>
          <p:cNvSpPr/>
          <p:nvPr/>
        </p:nvSpPr>
        <p:spPr>
          <a:xfrm>
            <a:off x="2997150" y="2242518"/>
            <a:ext cx="996689" cy="1098000"/>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latin typeface="+mn-lt"/>
              </a:rPr>
              <a:t>How might </a:t>
            </a:r>
            <a:r>
              <a:rPr lang="en" sz="800" dirty="0" smtClean="0">
                <a:latin typeface="+mn-lt"/>
              </a:rPr>
              <a:t>we</a:t>
            </a:r>
            <a:r>
              <a:rPr lang="en-US" sz="800" dirty="0" smtClean="0">
                <a:latin typeface="+mn-lt"/>
              </a:rPr>
              <a:t> reroute the delivery robot</a:t>
            </a:r>
            <a:endParaRPr sz="800" dirty="0">
              <a:latin typeface="+mn-lt"/>
            </a:endParaRPr>
          </a:p>
          <a:p>
            <a:pPr marL="0" lvl="0" indent="0" algn="l" rtl="0">
              <a:spcBef>
                <a:spcPts val="0"/>
              </a:spcBef>
              <a:spcAft>
                <a:spcPts val="0"/>
              </a:spcAft>
              <a:buNone/>
            </a:pPr>
            <a:endParaRPr sz="800" dirty="0">
              <a:latin typeface="+mn-lt"/>
            </a:endParaRPr>
          </a:p>
          <a:p>
            <a:pPr marL="0" lvl="0" indent="0" algn="l" rtl="0">
              <a:spcBef>
                <a:spcPts val="0"/>
              </a:spcBef>
              <a:spcAft>
                <a:spcPts val="0"/>
              </a:spcAft>
              <a:buNone/>
            </a:pPr>
            <a:endParaRPr sz="800" dirty="0">
              <a:latin typeface="+mn-lt"/>
            </a:endParaRPr>
          </a:p>
        </p:txBody>
      </p:sp>
      <p:sp>
        <p:nvSpPr>
          <p:cNvPr id="12" name="Google Shape;203;p38">
            <a:extLst>
              <a:ext uri="{FF2B5EF4-FFF2-40B4-BE49-F238E27FC236}">
                <a16:creationId xmlns:a16="http://schemas.microsoft.com/office/drawing/2014/main" xmlns="" id="{73D37607-C00B-41A3-8057-57EA9730AD19}"/>
              </a:ext>
            </a:extLst>
          </p:cNvPr>
          <p:cNvSpPr/>
          <p:nvPr/>
        </p:nvSpPr>
        <p:spPr>
          <a:xfrm>
            <a:off x="402420" y="2217914"/>
            <a:ext cx="1114807" cy="1060379"/>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GB" sz="800" dirty="0">
                <a:latin typeface="+mn-lt"/>
              </a:rPr>
              <a:t>How might we create robots that picks up food from the right restaurant? </a:t>
            </a:r>
            <a:endParaRPr sz="800" dirty="0">
              <a:latin typeface="+mn-lt"/>
            </a:endParaRPr>
          </a:p>
        </p:txBody>
      </p:sp>
      <p:sp>
        <p:nvSpPr>
          <p:cNvPr id="13" name="Google Shape;203;p38">
            <a:extLst>
              <a:ext uri="{FF2B5EF4-FFF2-40B4-BE49-F238E27FC236}">
                <a16:creationId xmlns:a16="http://schemas.microsoft.com/office/drawing/2014/main" xmlns="" id="{73D37607-C00B-41A3-8057-57EA9730AD19}"/>
              </a:ext>
            </a:extLst>
          </p:cNvPr>
          <p:cNvSpPr/>
          <p:nvPr/>
        </p:nvSpPr>
        <p:spPr>
          <a:xfrm>
            <a:off x="323557" y="3578378"/>
            <a:ext cx="1114807" cy="1245540"/>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GB" sz="800" dirty="0">
                <a:latin typeface="+mn-lt"/>
              </a:rPr>
              <a:t>How might we </a:t>
            </a:r>
            <a:r>
              <a:rPr lang="en-GB" sz="800" dirty="0" smtClean="0">
                <a:latin typeface="+mn-lt"/>
              </a:rPr>
              <a:t>confirm robots handling of customers order</a:t>
            </a:r>
            <a:endParaRPr sz="800" dirty="0">
              <a:latin typeface="+mn-lt"/>
            </a:endParaRPr>
          </a:p>
        </p:txBody>
      </p:sp>
      <p:sp>
        <p:nvSpPr>
          <p:cNvPr id="14" name="Google Shape;207;p38"/>
          <p:cNvSpPr/>
          <p:nvPr/>
        </p:nvSpPr>
        <p:spPr>
          <a:xfrm>
            <a:off x="4235481" y="931567"/>
            <a:ext cx="1277719" cy="1098105"/>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latin typeface="+mn-lt"/>
              </a:rPr>
              <a:t>How might we make robots deliver food to customers in multi-storey apartments</a:t>
            </a:r>
            <a:r>
              <a:rPr lang="en-GB" sz="800" dirty="0" smtClean="0">
                <a:latin typeface="+mn-lt"/>
              </a:rPr>
              <a:t>?</a:t>
            </a:r>
            <a:endParaRPr sz="800" dirty="0">
              <a:latin typeface="+mn-lt"/>
            </a:endParaRPr>
          </a:p>
        </p:txBody>
      </p:sp>
      <p:sp>
        <p:nvSpPr>
          <p:cNvPr id="15" name="Google Shape;205;p38"/>
          <p:cNvSpPr/>
          <p:nvPr/>
        </p:nvSpPr>
        <p:spPr>
          <a:xfrm>
            <a:off x="5348968" y="2249810"/>
            <a:ext cx="1164142" cy="1130242"/>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latin typeface="+mn-lt"/>
              </a:rPr>
              <a:t>How might we create a robot that handles different weather conditions?</a:t>
            </a:r>
            <a:endParaRPr sz="800" dirty="0">
              <a:latin typeface="+mn-lt"/>
            </a:endParaRPr>
          </a:p>
        </p:txBody>
      </p:sp>
      <p:sp>
        <p:nvSpPr>
          <p:cNvPr id="16" name="Google Shape;205;p38"/>
          <p:cNvSpPr/>
          <p:nvPr/>
        </p:nvSpPr>
        <p:spPr>
          <a:xfrm>
            <a:off x="1679063" y="2217914"/>
            <a:ext cx="1164142" cy="1098000"/>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latin typeface="+mn-lt"/>
              </a:rPr>
              <a:t>How might we </a:t>
            </a:r>
            <a:r>
              <a:rPr lang="en-GB" sz="800" dirty="0" smtClean="0">
                <a:latin typeface="+mn-lt"/>
              </a:rPr>
              <a:t>estimate delivery charges </a:t>
            </a:r>
            <a:endParaRPr sz="800" dirty="0">
              <a:latin typeface="+mn-lt"/>
            </a:endParaRPr>
          </a:p>
        </p:txBody>
      </p:sp>
      <p:sp>
        <p:nvSpPr>
          <p:cNvPr id="17" name="Google Shape;235;p38"/>
          <p:cNvSpPr/>
          <p:nvPr/>
        </p:nvSpPr>
        <p:spPr>
          <a:xfrm>
            <a:off x="4193426" y="3477118"/>
            <a:ext cx="1051141" cy="1346800"/>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latin typeface="+mn-lt"/>
              </a:rPr>
              <a:t>How might we calculate the operating costs of a delivery using  robots?</a:t>
            </a:r>
            <a:endParaRPr sz="800" dirty="0">
              <a:latin typeface="+mn-lt"/>
            </a:endParaRPr>
          </a:p>
        </p:txBody>
      </p:sp>
      <p:sp>
        <p:nvSpPr>
          <p:cNvPr id="18" name="Google Shape;204;p38"/>
          <p:cNvSpPr/>
          <p:nvPr/>
        </p:nvSpPr>
        <p:spPr>
          <a:xfrm>
            <a:off x="4193426" y="2259704"/>
            <a:ext cx="996689" cy="985364"/>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latin typeface="+mn-lt"/>
              </a:rPr>
              <a:t>How might </a:t>
            </a:r>
            <a:r>
              <a:rPr lang="en" sz="800" dirty="0" smtClean="0">
                <a:latin typeface="+mn-lt"/>
              </a:rPr>
              <a:t>we</a:t>
            </a:r>
            <a:r>
              <a:rPr lang="en-US" sz="800" dirty="0" smtClean="0">
                <a:latin typeface="+mn-lt"/>
              </a:rPr>
              <a:t> maintain the robot</a:t>
            </a:r>
            <a:endParaRPr sz="800" dirty="0">
              <a:latin typeface="+mn-lt"/>
            </a:endParaRPr>
          </a:p>
        </p:txBody>
      </p:sp>
      <p:sp>
        <p:nvSpPr>
          <p:cNvPr id="21" name="Google Shape;206;p38"/>
          <p:cNvSpPr/>
          <p:nvPr/>
        </p:nvSpPr>
        <p:spPr>
          <a:xfrm>
            <a:off x="6913995" y="944428"/>
            <a:ext cx="1033518" cy="1167372"/>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GB" sz="800" dirty="0">
                <a:latin typeface="+mn-lt"/>
              </a:rPr>
              <a:t>How might we create a robot that can handle obstacles?</a:t>
            </a:r>
            <a:endParaRPr sz="800" dirty="0">
              <a:latin typeface="+mn-lt"/>
            </a:endParaRPr>
          </a:p>
        </p:txBody>
      </p:sp>
      <p:sp>
        <p:nvSpPr>
          <p:cNvPr id="22" name="Google Shape;207;p38"/>
          <p:cNvSpPr/>
          <p:nvPr/>
        </p:nvSpPr>
        <p:spPr>
          <a:xfrm>
            <a:off x="6851189" y="2264138"/>
            <a:ext cx="971267" cy="1038450"/>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latin typeface="+mn-lt"/>
              </a:rPr>
              <a:t>How might we make robots deliver food </a:t>
            </a:r>
            <a:r>
              <a:rPr lang="en-GB" sz="800" dirty="0" smtClean="0">
                <a:latin typeface="+mn-lt"/>
              </a:rPr>
              <a:t>IN Event of Robot failure</a:t>
            </a:r>
            <a:endParaRPr sz="800" dirty="0">
              <a:latin typeface="+mn-lt"/>
            </a:endParaRPr>
          </a:p>
        </p:txBody>
      </p:sp>
      <p:sp>
        <p:nvSpPr>
          <p:cNvPr id="23" name="Google Shape;217;p38"/>
          <p:cNvSpPr/>
          <p:nvPr/>
        </p:nvSpPr>
        <p:spPr>
          <a:xfrm>
            <a:off x="8054805" y="3598010"/>
            <a:ext cx="918826" cy="1035299"/>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lvl="0"/>
            <a:r>
              <a:rPr lang="en-GB" sz="800" dirty="0"/>
              <a:t>How might we address a technical issue with robot during a delivery?</a:t>
            </a:r>
            <a:endParaRPr sz="800" dirty="0"/>
          </a:p>
        </p:txBody>
      </p:sp>
      <p:sp>
        <p:nvSpPr>
          <p:cNvPr id="24" name="Google Shape;221;p38"/>
          <p:cNvSpPr/>
          <p:nvPr/>
        </p:nvSpPr>
        <p:spPr>
          <a:xfrm>
            <a:off x="5479592" y="3477118"/>
            <a:ext cx="1033518" cy="1167372"/>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t>How might we choose the right robot for any new order?</a:t>
            </a:r>
            <a:endParaRPr sz="800" dirty="0"/>
          </a:p>
        </p:txBody>
      </p:sp>
      <p:sp>
        <p:nvSpPr>
          <p:cNvPr id="25" name="Google Shape;224;p38"/>
          <p:cNvSpPr/>
          <p:nvPr/>
        </p:nvSpPr>
        <p:spPr>
          <a:xfrm>
            <a:off x="6743654" y="3513519"/>
            <a:ext cx="1033518" cy="1167372"/>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t>How might we create a great robot - customer interaction? </a:t>
            </a:r>
            <a:endParaRPr sz="800" dirty="0"/>
          </a:p>
        </p:txBody>
      </p:sp>
      <p:sp>
        <p:nvSpPr>
          <p:cNvPr id="26" name="Google Shape;234;p38"/>
          <p:cNvSpPr/>
          <p:nvPr/>
        </p:nvSpPr>
        <p:spPr>
          <a:xfrm>
            <a:off x="8110047" y="2273430"/>
            <a:ext cx="808342" cy="971638"/>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latin typeface="+mn-lt"/>
              </a:rPr>
              <a:t>How might we allow robots also to advertise the restaurant?</a:t>
            </a:r>
            <a:endParaRPr sz="800" dirty="0">
              <a:latin typeface="+mn-lt"/>
            </a:endParaRPr>
          </a:p>
        </p:txBody>
      </p:sp>
      <p:sp>
        <p:nvSpPr>
          <p:cNvPr id="27" name="Google Shape;213;p38">
            <a:extLst>
              <a:ext uri="{FF2B5EF4-FFF2-40B4-BE49-F238E27FC236}">
                <a16:creationId xmlns:a16="http://schemas.microsoft.com/office/drawing/2014/main" xmlns="" id="{D861CA48-1C94-4A2A-92FE-4DB8DF526425}"/>
              </a:ext>
            </a:extLst>
          </p:cNvPr>
          <p:cNvSpPr/>
          <p:nvPr/>
        </p:nvSpPr>
        <p:spPr>
          <a:xfrm>
            <a:off x="8110047" y="965776"/>
            <a:ext cx="918826" cy="1035299"/>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GB" sz="800" dirty="0">
                <a:latin typeface="+mn-lt"/>
              </a:rPr>
              <a:t>How might we set a robot to a safe state in case of an issue?</a:t>
            </a:r>
            <a:endParaRPr sz="800" dirty="0">
              <a:latin typeface="+mn-lt"/>
            </a:endParaRPr>
          </a:p>
        </p:txBody>
      </p:sp>
      <p:sp>
        <p:nvSpPr>
          <p:cNvPr id="29" name="Google Shape;190;p37"/>
          <p:cNvSpPr txBox="1">
            <a:spLocks noGrp="1"/>
          </p:cNvSpPr>
          <p:nvPr>
            <p:ph type="title"/>
          </p:nvPr>
        </p:nvSpPr>
        <p:spPr>
          <a:xfrm>
            <a:off x="311700" y="216425"/>
            <a:ext cx="8520600" cy="572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2800" b="1" dirty="0">
                <a:solidFill>
                  <a:srgbClr val="051485"/>
                </a:solidFill>
                <a:latin typeface="Arial"/>
                <a:ea typeface="Arial"/>
                <a:cs typeface="Arial"/>
                <a:sym typeface="Arial"/>
              </a:rPr>
              <a:t>How</a:t>
            </a:r>
            <a:r>
              <a:rPr lang="en" sz="3200" dirty="0"/>
              <a:t> </a:t>
            </a:r>
            <a:r>
              <a:rPr lang="en" sz="2800" b="1" dirty="0">
                <a:solidFill>
                  <a:srgbClr val="051485"/>
                </a:solidFill>
                <a:latin typeface="Arial"/>
                <a:ea typeface="Arial"/>
                <a:cs typeface="Arial"/>
              </a:rPr>
              <a:t>Might </a:t>
            </a:r>
            <a:r>
              <a:rPr lang="en" sz="2800" b="1" dirty="0" smtClean="0">
                <a:solidFill>
                  <a:srgbClr val="051485"/>
                </a:solidFill>
                <a:latin typeface="Arial"/>
                <a:ea typeface="Arial"/>
                <a:cs typeface="Arial"/>
              </a:rPr>
              <a:t>We</a:t>
            </a:r>
            <a:r>
              <a:rPr lang="en" sz="2800" b="1" dirty="0">
                <a:solidFill>
                  <a:srgbClr val="051485"/>
                </a:solidFill>
                <a:latin typeface="Arial"/>
                <a:ea typeface="Arial"/>
                <a:cs typeface="Arial"/>
              </a:rPr>
              <a:t> </a:t>
            </a:r>
            <a:endParaRPr sz="2800" b="1" dirty="0">
              <a:solidFill>
                <a:srgbClr val="051485"/>
              </a:solidFill>
              <a:latin typeface="Arial"/>
              <a:ea typeface="Arial"/>
              <a:cs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8"/>
          <p:cNvSpPr txBox="1">
            <a:spLocks noGrp="1"/>
          </p:cNvSpPr>
          <p:nvPr>
            <p:ph type="title"/>
          </p:nvPr>
        </p:nvSpPr>
        <p:spPr>
          <a:xfrm>
            <a:off x="332934" y="216425"/>
            <a:ext cx="8520600" cy="572700"/>
          </a:xfrm>
          <a:prstGeom prst="rect">
            <a:avLst/>
          </a:prstGeom>
        </p:spPr>
        <p:txBody>
          <a:bodyPr spcFirstLastPara="1" wrap="square" lIns="34275" tIns="34275" rIns="34275" bIns="34275" anchor="t" anchorCtr="0">
            <a:noAutofit/>
          </a:bodyPr>
          <a:lstStyle/>
          <a:p>
            <a:pPr marL="0" lvl="0" indent="0">
              <a:buClr>
                <a:schemeClr val="dk1"/>
              </a:buClr>
              <a:buSzPts val="2800"/>
            </a:pPr>
            <a:r>
              <a:rPr lang="en" sz="2800" b="1" dirty="0">
                <a:solidFill>
                  <a:srgbClr val="051485"/>
                </a:solidFill>
                <a:latin typeface="Arial"/>
                <a:ea typeface="Arial"/>
                <a:cs typeface="Arial"/>
                <a:sym typeface="Arial"/>
              </a:rPr>
              <a:t>Stickies pack 1</a:t>
            </a:r>
            <a:endParaRPr sz="2800" b="1" dirty="0">
              <a:solidFill>
                <a:srgbClr val="051485"/>
              </a:solidFill>
              <a:latin typeface="Arial"/>
              <a:ea typeface="Arial"/>
              <a:cs typeface="Arial"/>
              <a:sym typeface="Arial"/>
            </a:endParaRPr>
          </a:p>
        </p:txBody>
      </p:sp>
      <p:sp>
        <p:nvSpPr>
          <p:cNvPr id="18" name="Google Shape;144;p21"/>
          <p:cNvSpPr/>
          <p:nvPr/>
        </p:nvSpPr>
        <p:spPr>
          <a:xfrm>
            <a:off x="3097276" y="2153949"/>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teach robots to avoid </a:t>
            </a:r>
            <a:r>
              <a:rPr lang="en" sz="800" dirty="0" smtClean="0"/>
              <a:t>stacles</a:t>
            </a:r>
            <a:r>
              <a:rPr lang="en" sz="800" dirty="0"/>
              <a:t>?</a:t>
            </a:r>
            <a:endParaRPr sz="800" dirty="0"/>
          </a:p>
        </p:txBody>
      </p:sp>
      <p:sp>
        <p:nvSpPr>
          <p:cNvPr id="19" name="Google Shape;145;p21"/>
          <p:cNvSpPr/>
          <p:nvPr/>
        </p:nvSpPr>
        <p:spPr>
          <a:xfrm>
            <a:off x="3097276" y="952984"/>
            <a:ext cx="1010100" cy="1040902"/>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confirm that the robot is at the right address?</a:t>
            </a:r>
            <a:endParaRPr sz="800" dirty="0"/>
          </a:p>
        </p:txBody>
      </p:sp>
      <p:sp>
        <p:nvSpPr>
          <p:cNvPr id="20" name="Google Shape;147;p21"/>
          <p:cNvSpPr/>
          <p:nvPr/>
        </p:nvSpPr>
        <p:spPr>
          <a:xfrm>
            <a:off x="357544" y="2175791"/>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make routes more efficient?</a:t>
            </a:r>
            <a:endParaRPr sz="800" dirty="0"/>
          </a:p>
        </p:txBody>
      </p:sp>
      <p:sp>
        <p:nvSpPr>
          <p:cNvPr id="21" name="Google Shape;148;p21"/>
          <p:cNvSpPr/>
          <p:nvPr/>
        </p:nvSpPr>
        <p:spPr>
          <a:xfrm>
            <a:off x="1834651" y="2184241"/>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establish preferred routes?</a:t>
            </a:r>
            <a:endParaRPr sz="800"/>
          </a:p>
        </p:txBody>
      </p:sp>
      <p:sp>
        <p:nvSpPr>
          <p:cNvPr id="22" name="Google Shape;149;p21"/>
          <p:cNvSpPr/>
          <p:nvPr/>
        </p:nvSpPr>
        <p:spPr>
          <a:xfrm>
            <a:off x="407870" y="3587780"/>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800" dirty="0"/>
          </a:p>
          <a:p>
            <a:pPr marL="0" lvl="0" indent="0" algn="l" rtl="0">
              <a:spcBef>
                <a:spcPts val="0"/>
              </a:spcBef>
              <a:spcAft>
                <a:spcPts val="0"/>
              </a:spcAft>
              <a:buNone/>
            </a:pPr>
            <a:endParaRPr sz="800" dirty="0"/>
          </a:p>
          <a:p>
            <a:pPr marL="0" lvl="0" indent="0" algn="l" rtl="0">
              <a:spcBef>
                <a:spcPts val="0"/>
              </a:spcBef>
              <a:spcAft>
                <a:spcPts val="0"/>
              </a:spcAft>
              <a:buNone/>
            </a:pPr>
            <a:r>
              <a:rPr lang="en" sz="800" dirty="0"/>
              <a:t>How might we allow robots to detect real-time traffic patterns?</a:t>
            </a:r>
            <a:endParaRPr sz="800" dirty="0"/>
          </a:p>
          <a:p>
            <a:pPr marL="0" lvl="0" indent="0" algn="l" rtl="0">
              <a:spcBef>
                <a:spcPts val="0"/>
              </a:spcBef>
              <a:spcAft>
                <a:spcPts val="0"/>
              </a:spcAft>
              <a:buNone/>
            </a:pPr>
            <a:endParaRPr sz="800" dirty="0"/>
          </a:p>
        </p:txBody>
      </p:sp>
      <p:sp>
        <p:nvSpPr>
          <p:cNvPr id="23" name="Google Shape;153;p21"/>
          <p:cNvSpPr/>
          <p:nvPr/>
        </p:nvSpPr>
        <p:spPr>
          <a:xfrm>
            <a:off x="319261" y="973524"/>
            <a:ext cx="1191191" cy="1000443"/>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solidFill>
                  <a:schemeClr val="dk1"/>
                </a:solidFill>
              </a:rPr>
              <a:t>How might we mitigate accidents between robots and pedestrians?</a:t>
            </a:r>
            <a:endParaRPr sz="800" dirty="0"/>
          </a:p>
        </p:txBody>
      </p:sp>
      <p:sp>
        <p:nvSpPr>
          <p:cNvPr id="24" name="Google Shape;144;p21"/>
          <p:cNvSpPr/>
          <p:nvPr/>
        </p:nvSpPr>
        <p:spPr>
          <a:xfrm>
            <a:off x="1753731" y="928136"/>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teach robots to avoid obstacles?</a:t>
            </a:r>
            <a:endParaRPr sz="800"/>
          </a:p>
        </p:txBody>
      </p:sp>
      <p:sp>
        <p:nvSpPr>
          <p:cNvPr id="27" name="Google Shape;150;p21"/>
          <p:cNvSpPr/>
          <p:nvPr/>
        </p:nvSpPr>
        <p:spPr>
          <a:xfrm>
            <a:off x="4440821" y="93609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teach robots to avoid trouble?</a:t>
            </a:r>
            <a:endParaRPr sz="800" dirty="0"/>
          </a:p>
        </p:txBody>
      </p:sp>
      <p:sp>
        <p:nvSpPr>
          <p:cNvPr id="28" name="Google Shape;151;p21"/>
          <p:cNvSpPr/>
          <p:nvPr/>
        </p:nvSpPr>
        <p:spPr>
          <a:xfrm>
            <a:off x="4440821" y="2184241"/>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have robots signal distress when something goes wrong?</a:t>
            </a:r>
            <a:endParaRPr sz="800" dirty="0"/>
          </a:p>
        </p:txBody>
      </p:sp>
      <p:sp>
        <p:nvSpPr>
          <p:cNvPr id="29" name="Google Shape;152;p21"/>
          <p:cNvSpPr/>
          <p:nvPr/>
        </p:nvSpPr>
        <p:spPr>
          <a:xfrm>
            <a:off x="1792171" y="3587780"/>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program robots to address delays in deliveries?</a:t>
            </a:r>
            <a:endParaRPr sz="800" dirty="0"/>
          </a:p>
        </p:txBody>
      </p:sp>
      <p:sp>
        <p:nvSpPr>
          <p:cNvPr id="30" name="Google Shape;156;p21"/>
          <p:cNvSpPr/>
          <p:nvPr/>
        </p:nvSpPr>
        <p:spPr>
          <a:xfrm>
            <a:off x="3097276" y="3612628"/>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make robots not scary for dogs?</a:t>
            </a:r>
            <a:endParaRPr sz="800" dirty="0"/>
          </a:p>
        </p:txBody>
      </p:sp>
      <p:sp>
        <p:nvSpPr>
          <p:cNvPr id="31" name="Google Shape;157;p21"/>
          <p:cNvSpPr/>
          <p:nvPr/>
        </p:nvSpPr>
        <p:spPr>
          <a:xfrm>
            <a:off x="5813695" y="97352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keep vermin away from the robots?</a:t>
            </a:r>
            <a:endParaRPr sz="800"/>
          </a:p>
        </p:txBody>
      </p:sp>
      <p:sp>
        <p:nvSpPr>
          <p:cNvPr id="32" name="Google Shape;155;p21"/>
          <p:cNvSpPr/>
          <p:nvPr/>
        </p:nvSpPr>
        <p:spPr>
          <a:xfrm>
            <a:off x="4469368" y="3612628"/>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dirty="0"/>
              <a:t>How might we make our robots tamperproof?</a:t>
            </a:r>
            <a:endParaRPr sz="1000" dirty="0"/>
          </a:p>
        </p:txBody>
      </p:sp>
      <p:sp>
        <p:nvSpPr>
          <p:cNvPr id="16" name="Google Shape;147;p21"/>
          <p:cNvSpPr/>
          <p:nvPr/>
        </p:nvSpPr>
        <p:spPr>
          <a:xfrm>
            <a:off x="332934" y="2175791"/>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make routes more efficient?</a:t>
            </a:r>
            <a:endParaRPr sz="800" dirty="0"/>
          </a:p>
        </p:txBody>
      </p:sp>
      <p:sp>
        <p:nvSpPr>
          <p:cNvPr id="17" name="Google Shape;148;p21"/>
          <p:cNvSpPr/>
          <p:nvPr/>
        </p:nvSpPr>
        <p:spPr>
          <a:xfrm>
            <a:off x="1810041" y="2184241"/>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establish preferred routes?</a:t>
            </a:r>
            <a:endParaRPr sz="800"/>
          </a:p>
        </p:txBody>
      </p:sp>
    </p:spTree>
    <p:extLst>
      <p:ext uri="{BB962C8B-B14F-4D97-AF65-F5344CB8AC3E}">
        <p14:creationId xmlns:p14="http://schemas.microsoft.com/office/powerpoint/2010/main" val="11120471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2"/>
          <p:cNvSpPr/>
          <p:nvPr/>
        </p:nvSpPr>
        <p:spPr>
          <a:xfrm>
            <a:off x="311700" y="3446237"/>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alert consumers if their delivery is delayed?</a:t>
            </a:r>
            <a:endParaRPr sz="800" dirty="0"/>
          </a:p>
        </p:txBody>
      </p:sp>
      <p:sp>
        <p:nvSpPr>
          <p:cNvPr id="166" name="Google Shape;166;p22"/>
          <p:cNvSpPr/>
          <p:nvPr/>
        </p:nvSpPr>
        <p:spPr>
          <a:xfrm>
            <a:off x="6706840" y="92866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handle edge case issues that may arise?</a:t>
            </a:r>
            <a:endParaRPr sz="800"/>
          </a:p>
        </p:txBody>
      </p:sp>
      <p:sp>
        <p:nvSpPr>
          <p:cNvPr id="167" name="Google Shape;167;p22"/>
          <p:cNvSpPr/>
          <p:nvPr/>
        </p:nvSpPr>
        <p:spPr>
          <a:xfrm>
            <a:off x="6665150" y="2317168"/>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ensure food gets delivered without incident?</a:t>
            </a:r>
            <a:endParaRPr sz="800" dirty="0"/>
          </a:p>
        </p:txBody>
      </p:sp>
      <p:sp>
        <p:nvSpPr>
          <p:cNvPr id="168" name="Google Shape;168;p22"/>
          <p:cNvSpPr/>
          <p:nvPr/>
        </p:nvSpPr>
        <p:spPr>
          <a:xfrm>
            <a:off x="2953569" y="3498747"/>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control robots?</a:t>
            </a:r>
            <a:endParaRPr sz="800"/>
          </a:p>
        </p:txBody>
      </p:sp>
      <p:sp>
        <p:nvSpPr>
          <p:cNvPr id="169" name="Google Shape;169;p22"/>
          <p:cNvSpPr/>
          <p:nvPr/>
        </p:nvSpPr>
        <p:spPr>
          <a:xfrm>
            <a:off x="4257370" y="3475956"/>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track each robot?</a:t>
            </a:r>
            <a:endParaRPr sz="800"/>
          </a:p>
        </p:txBody>
      </p:sp>
      <p:sp>
        <p:nvSpPr>
          <p:cNvPr id="170" name="Google Shape;170;p22"/>
          <p:cNvSpPr/>
          <p:nvPr/>
        </p:nvSpPr>
        <p:spPr>
          <a:xfrm>
            <a:off x="8031879" y="3490738"/>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build redundancy into our system?</a:t>
            </a:r>
            <a:endParaRPr sz="800"/>
          </a:p>
        </p:txBody>
      </p:sp>
      <p:sp>
        <p:nvSpPr>
          <p:cNvPr id="171" name="Google Shape;171;p22"/>
          <p:cNvSpPr/>
          <p:nvPr/>
        </p:nvSpPr>
        <p:spPr>
          <a:xfrm>
            <a:off x="339232" y="2193170"/>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allow users to help us with tracking and feedback?</a:t>
            </a:r>
            <a:endParaRPr sz="800" dirty="0"/>
          </a:p>
        </p:txBody>
      </p:sp>
      <p:sp>
        <p:nvSpPr>
          <p:cNvPr id="172" name="Google Shape;172;p22"/>
          <p:cNvSpPr/>
          <p:nvPr/>
        </p:nvSpPr>
        <p:spPr>
          <a:xfrm>
            <a:off x="7945136" y="92018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deal with accidents that might occur?</a:t>
            </a:r>
            <a:endParaRPr sz="800" dirty="0"/>
          </a:p>
          <a:p>
            <a:pPr marL="0" lvl="0" indent="0" algn="l" rtl="0">
              <a:spcBef>
                <a:spcPts val="0"/>
              </a:spcBef>
              <a:spcAft>
                <a:spcPts val="0"/>
              </a:spcAft>
              <a:buNone/>
            </a:pPr>
            <a:endParaRPr sz="800" dirty="0"/>
          </a:p>
        </p:txBody>
      </p:sp>
      <p:sp>
        <p:nvSpPr>
          <p:cNvPr id="173" name="Google Shape;173;p22"/>
          <p:cNvSpPr/>
          <p:nvPr/>
        </p:nvSpPr>
        <p:spPr>
          <a:xfrm>
            <a:off x="7926204" y="230745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get food to people quickly when the robot fails?</a:t>
            </a:r>
            <a:endParaRPr sz="800"/>
          </a:p>
        </p:txBody>
      </p:sp>
      <p:sp>
        <p:nvSpPr>
          <p:cNvPr id="174" name="Google Shape;174;p22"/>
          <p:cNvSpPr/>
          <p:nvPr/>
        </p:nvSpPr>
        <p:spPr>
          <a:xfrm>
            <a:off x="5516402" y="3490738"/>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detect when a robot needs help?</a:t>
            </a:r>
            <a:endParaRPr sz="800" dirty="0"/>
          </a:p>
          <a:p>
            <a:pPr marL="0" lvl="0" indent="0" algn="l" rtl="0">
              <a:spcBef>
                <a:spcPts val="0"/>
              </a:spcBef>
              <a:spcAft>
                <a:spcPts val="0"/>
              </a:spcAft>
              <a:buNone/>
            </a:pPr>
            <a:endParaRPr sz="800" dirty="0"/>
          </a:p>
        </p:txBody>
      </p:sp>
      <p:sp>
        <p:nvSpPr>
          <p:cNvPr id="175" name="Google Shape;175;p22"/>
          <p:cNvSpPr/>
          <p:nvPr/>
        </p:nvSpPr>
        <p:spPr>
          <a:xfrm>
            <a:off x="5387897" y="2308541"/>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overcome technical glitches during a delivery?</a:t>
            </a:r>
            <a:endParaRPr sz="800" dirty="0"/>
          </a:p>
          <a:p>
            <a:pPr marL="0" lvl="0" indent="0" algn="l" rtl="0">
              <a:spcBef>
                <a:spcPts val="0"/>
              </a:spcBef>
              <a:spcAft>
                <a:spcPts val="0"/>
              </a:spcAft>
              <a:buNone/>
            </a:pPr>
            <a:endParaRPr sz="800" dirty="0"/>
          </a:p>
        </p:txBody>
      </p:sp>
      <p:sp>
        <p:nvSpPr>
          <p:cNvPr id="176" name="Google Shape;176;p22"/>
          <p:cNvSpPr/>
          <p:nvPr/>
        </p:nvSpPr>
        <p:spPr>
          <a:xfrm>
            <a:off x="1662988" y="95533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enable robots to detect missing items in the order during pickup?</a:t>
            </a:r>
            <a:endParaRPr sz="800" dirty="0"/>
          </a:p>
        </p:txBody>
      </p:sp>
      <p:sp>
        <p:nvSpPr>
          <p:cNvPr id="177" name="Google Shape;177;p22"/>
          <p:cNvSpPr/>
          <p:nvPr/>
        </p:nvSpPr>
        <p:spPr>
          <a:xfrm>
            <a:off x="5451025" y="92866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800" dirty="0"/>
          </a:p>
          <a:p>
            <a:pPr marL="0" lvl="0" indent="0" algn="l" rtl="0">
              <a:spcBef>
                <a:spcPts val="0"/>
              </a:spcBef>
              <a:spcAft>
                <a:spcPts val="0"/>
              </a:spcAft>
              <a:buNone/>
            </a:pPr>
            <a:endParaRPr sz="800" dirty="0"/>
          </a:p>
          <a:p>
            <a:pPr marL="0" lvl="0" indent="0" algn="l" rtl="0">
              <a:spcBef>
                <a:spcPts val="0"/>
              </a:spcBef>
              <a:spcAft>
                <a:spcPts val="0"/>
              </a:spcAft>
              <a:buNone/>
            </a:pPr>
            <a:r>
              <a:rPr lang="en" sz="800" dirty="0"/>
              <a:t>How might we alert operators of need for robot intervention conveniently?</a:t>
            </a:r>
            <a:endParaRPr sz="800" dirty="0"/>
          </a:p>
          <a:p>
            <a:pPr marL="0" lvl="0" indent="0" algn="l" rtl="0">
              <a:spcBef>
                <a:spcPts val="0"/>
              </a:spcBef>
              <a:spcAft>
                <a:spcPts val="0"/>
              </a:spcAft>
              <a:buNone/>
            </a:pPr>
            <a:endParaRPr sz="800" dirty="0"/>
          </a:p>
        </p:txBody>
      </p:sp>
      <p:sp>
        <p:nvSpPr>
          <p:cNvPr id="178" name="Google Shape;178;p22"/>
          <p:cNvSpPr/>
          <p:nvPr/>
        </p:nvSpPr>
        <p:spPr>
          <a:xfrm>
            <a:off x="1719888" y="3475956"/>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program robots to address order cancellations?</a:t>
            </a:r>
            <a:endParaRPr sz="800" dirty="0"/>
          </a:p>
        </p:txBody>
      </p:sp>
      <p:sp>
        <p:nvSpPr>
          <p:cNvPr id="179" name="Google Shape;179;p22"/>
          <p:cNvSpPr/>
          <p:nvPr/>
        </p:nvSpPr>
        <p:spPr>
          <a:xfrm>
            <a:off x="1719888" y="220078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program robots to address customer returns?</a:t>
            </a:r>
            <a:endParaRPr sz="800" dirty="0"/>
          </a:p>
        </p:txBody>
      </p:sp>
      <p:sp>
        <p:nvSpPr>
          <p:cNvPr id="180" name="Google Shape;180;p22"/>
          <p:cNvSpPr/>
          <p:nvPr/>
        </p:nvSpPr>
        <p:spPr>
          <a:xfrm>
            <a:off x="6841042" y="3490738"/>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monitor robot progress?</a:t>
            </a:r>
            <a:endParaRPr sz="800" dirty="0"/>
          </a:p>
        </p:txBody>
      </p:sp>
      <p:sp>
        <p:nvSpPr>
          <p:cNvPr id="181" name="Google Shape;181;p22"/>
          <p:cNvSpPr/>
          <p:nvPr/>
        </p:nvSpPr>
        <p:spPr>
          <a:xfrm>
            <a:off x="311700" y="94010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share robot progress with consumers?</a:t>
            </a:r>
            <a:endParaRPr sz="800"/>
          </a:p>
        </p:txBody>
      </p:sp>
      <p:sp>
        <p:nvSpPr>
          <p:cNvPr id="182" name="Google Shape;182;p22"/>
          <p:cNvSpPr txBox="1"/>
          <p:nvPr/>
        </p:nvSpPr>
        <p:spPr>
          <a:xfrm>
            <a:off x="399542" y="147281"/>
            <a:ext cx="8520600" cy="572700"/>
          </a:xfrm>
          <a:prstGeom prst="rect">
            <a:avLst/>
          </a:prstGeom>
          <a:noFill/>
          <a:ln>
            <a:noFill/>
          </a:ln>
        </p:spPr>
        <p:txBody>
          <a:bodyPr spcFirstLastPara="1" wrap="square" lIns="91425" tIns="91425" rIns="91425" bIns="91425" anchor="t" anchorCtr="0">
            <a:noAutofit/>
          </a:bodyPr>
          <a:lstStyle/>
          <a:p>
            <a:pPr>
              <a:buClr>
                <a:schemeClr val="dk1"/>
              </a:buClr>
              <a:buSzPts val="2800"/>
            </a:pPr>
            <a:r>
              <a:rPr lang="en" sz="2800" b="1" dirty="0">
                <a:solidFill>
                  <a:srgbClr val="051485"/>
                </a:solidFill>
                <a:sym typeface="Open Sans"/>
              </a:rPr>
              <a:t>Stickies pack 2</a:t>
            </a:r>
            <a:endParaRPr sz="2800" b="1" dirty="0">
              <a:solidFill>
                <a:srgbClr val="051485"/>
              </a:solidFill>
              <a:sym typeface="Open Sans"/>
            </a:endParaRPr>
          </a:p>
        </p:txBody>
      </p:sp>
      <p:sp>
        <p:nvSpPr>
          <p:cNvPr id="183" name="Google Shape;183;p22"/>
          <p:cNvSpPr/>
          <p:nvPr/>
        </p:nvSpPr>
        <p:spPr>
          <a:xfrm>
            <a:off x="4195210" y="92074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keep robots odor free, even when carrying smelly food?</a:t>
            </a:r>
            <a:endParaRPr sz="800" dirty="0"/>
          </a:p>
        </p:txBody>
      </p:sp>
      <p:sp>
        <p:nvSpPr>
          <p:cNvPr id="184" name="Google Shape;184;p22"/>
          <p:cNvSpPr/>
          <p:nvPr/>
        </p:nvSpPr>
        <p:spPr>
          <a:xfrm>
            <a:off x="4154792" y="2292492"/>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anticipate mechanical failures?</a:t>
            </a:r>
            <a:endParaRPr sz="800"/>
          </a:p>
        </p:txBody>
      </p:sp>
      <p:sp>
        <p:nvSpPr>
          <p:cNvPr id="185" name="Google Shape;185;p22"/>
          <p:cNvSpPr/>
          <p:nvPr/>
        </p:nvSpPr>
        <p:spPr>
          <a:xfrm>
            <a:off x="2989041" y="220078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determine when to recharge robot batteries?</a:t>
            </a:r>
            <a:endParaRPr sz="800" dirty="0"/>
          </a:p>
        </p:txBody>
      </p:sp>
      <p:sp>
        <p:nvSpPr>
          <p:cNvPr id="186" name="Google Shape;186;p22"/>
          <p:cNvSpPr/>
          <p:nvPr/>
        </p:nvSpPr>
        <p:spPr>
          <a:xfrm>
            <a:off x="2868074" y="92074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address a sudden power outage?</a:t>
            </a:r>
            <a:endParaRPr sz="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prstGeom prst="rect">
            <a:avLst/>
          </a:prstGeom>
          <a:noFill/>
          <a:ln>
            <a:noFill/>
          </a:ln>
        </p:spPr>
        <p:txBody>
          <a:bodyPr spcFirstLastPara="1" wrap="square" lIns="0" tIns="0" rIns="0" bIns="0" anchor="b" anchorCtr="0">
            <a:noAutofit/>
          </a:bodyPr>
          <a:lstStyle/>
          <a:p>
            <a:pPr marL="0" marR="0" lvl="0" indent="0" algn="l" rtl="0">
              <a:lnSpc>
                <a:spcPct val="120000"/>
              </a:lnSpc>
              <a:spcBef>
                <a:spcPts val="0"/>
              </a:spcBef>
              <a:spcAft>
                <a:spcPts val="0"/>
              </a:spcAft>
              <a:buClr>
                <a:srgbClr val="FFFFFF"/>
              </a:buClr>
              <a:buFont typeface="Open Sans"/>
              <a:buNone/>
            </a:pPr>
            <a:r>
              <a:rPr lang="en" dirty="0"/>
              <a:t>Business Case</a:t>
            </a:r>
            <a:endParaRPr sz="500" dirty="0"/>
          </a:p>
        </p:txBody>
      </p:sp>
    </p:spTree>
    <p:extLst>
      <p:ext uri="{BB962C8B-B14F-4D97-AF65-F5344CB8AC3E}">
        <p14:creationId xmlns:p14="http://schemas.microsoft.com/office/powerpoint/2010/main" val="612063305"/>
      </p:ext>
    </p:extLst>
  </p:cSld>
  <p:clrMapOvr>
    <a:masterClrMapping/>
  </p:clrMapOvr>
  <p:transition>
    <p:fade thruBlk="1"/>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3"/>
          <p:cNvSpPr/>
          <p:nvPr/>
        </p:nvSpPr>
        <p:spPr>
          <a:xfrm>
            <a:off x="3513757" y="225085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teach users to interact with humans?</a:t>
            </a:r>
            <a:endParaRPr sz="800"/>
          </a:p>
        </p:txBody>
      </p:sp>
      <p:sp>
        <p:nvSpPr>
          <p:cNvPr id="196" name="Google Shape;196;p23"/>
          <p:cNvSpPr/>
          <p:nvPr/>
        </p:nvSpPr>
        <p:spPr>
          <a:xfrm>
            <a:off x="394013" y="78912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have robots entertain customers at delivery?</a:t>
            </a:r>
            <a:endParaRPr sz="800" dirty="0"/>
          </a:p>
        </p:txBody>
      </p:sp>
      <p:sp>
        <p:nvSpPr>
          <p:cNvPr id="197" name="Google Shape;197;p23"/>
          <p:cNvSpPr/>
          <p:nvPr/>
        </p:nvSpPr>
        <p:spPr>
          <a:xfrm>
            <a:off x="1982395" y="827626"/>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give robots a personality?</a:t>
            </a:r>
            <a:endParaRPr sz="800"/>
          </a:p>
        </p:txBody>
      </p:sp>
      <p:sp>
        <p:nvSpPr>
          <p:cNvPr id="198" name="Google Shape;198;p23"/>
          <p:cNvSpPr/>
          <p:nvPr/>
        </p:nvSpPr>
        <p:spPr>
          <a:xfrm>
            <a:off x="4941167" y="808899"/>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communicate with humans around the robot?</a:t>
            </a:r>
            <a:endParaRPr sz="800"/>
          </a:p>
        </p:txBody>
      </p:sp>
      <p:sp>
        <p:nvSpPr>
          <p:cNvPr id="199" name="Google Shape;199;p23"/>
          <p:cNvSpPr/>
          <p:nvPr/>
        </p:nvSpPr>
        <p:spPr>
          <a:xfrm>
            <a:off x="442570" y="225085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use robots to make people excited about our brand?</a:t>
            </a:r>
            <a:endParaRPr sz="800" dirty="0"/>
          </a:p>
        </p:txBody>
      </p:sp>
      <p:sp>
        <p:nvSpPr>
          <p:cNvPr id="200" name="Google Shape;200;p23"/>
          <p:cNvSpPr/>
          <p:nvPr/>
        </p:nvSpPr>
        <p:spPr>
          <a:xfrm>
            <a:off x="3622193" y="375185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teach robots manners? </a:t>
            </a:r>
            <a:endParaRPr sz="800"/>
          </a:p>
        </p:txBody>
      </p:sp>
      <p:sp>
        <p:nvSpPr>
          <p:cNvPr id="201" name="Google Shape;201;p23"/>
          <p:cNvSpPr/>
          <p:nvPr/>
        </p:nvSpPr>
        <p:spPr>
          <a:xfrm>
            <a:off x="458632" y="3790327"/>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enable “emotion” modes in robots?</a:t>
            </a:r>
            <a:endParaRPr sz="800"/>
          </a:p>
        </p:txBody>
      </p:sp>
      <p:sp>
        <p:nvSpPr>
          <p:cNvPr id="202" name="Google Shape;202;p23"/>
          <p:cNvSpPr/>
          <p:nvPr/>
        </p:nvSpPr>
        <p:spPr>
          <a:xfrm>
            <a:off x="1982395" y="225085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make interacting with robots more fun?</a:t>
            </a:r>
            <a:endParaRPr sz="800"/>
          </a:p>
        </p:txBody>
      </p:sp>
      <p:sp>
        <p:nvSpPr>
          <p:cNvPr id="203" name="Google Shape;203;p23"/>
          <p:cNvSpPr/>
          <p:nvPr/>
        </p:nvSpPr>
        <p:spPr>
          <a:xfrm>
            <a:off x="5162599" y="2280376"/>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make our robots act like people?</a:t>
            </a:r>
            <a:endParaRPr sz="800"/>
          </a:p>
        </p:txBody>
      </p:sp>
      <p:sp>
        <p:nvSpPr>
          <p:cNvPr id="204" name="Google Shape;204;p23"/>
          <p:cNvSpPr/>
          <p:nvPr/>
        </p:nvSpPr>
        <p:spPr>
          <a:xfrm>
            <a:off x="5241913" y="375185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teach empathy to robots?</a:t>
            </a:r>
            <a:endParaRPr sz="800"/>
          </a:p>
        </p:txBody>
      </p:sp>
      <p:sp>
        <p:nvSpPr>
          <p:cNvPr id="205" name="Google Shape;205;p23"/>
          <p:cNvSpPr/>
          <p:nvPr/>
        </p:nvSpPr>
        <p:spPr>
          <a:xfrm>
            <a:off x="3416045" y="827626"/>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help robots talk to people?</a:t>
            </a:r>
            <a:endParaRPr sz="800"/>
          </a:p>
        </p:txBody>
      </p:sp>
      <p:sp>
        <p:nvSpPr>
          <p:cNvPr id="206" name="Google Shape;206;p23"/>
          <p:cNvSpPr/>
          <p:nvPr/>
        </p:nvSpPr>
        <p:spPr>
          <a:xfrm>
            <a:off x="2002474" y="375185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prepare robot to handle deliveries to persons with disabilities?</a:t>
            </a:r>
            <a:endParaRPr sz="800"/>
          </a:p>
        </p:txBody>
      </p:sp>
      <p:sp>
        <p:nvSpPr>
          <p:cNvPr id="207" name="Google Shape;207;p23"/>
          <p:cNvSpPr/>
          <p:nvPr/>
        </p:nvSpPr>
        <p:spPr>
          <a:xfrm>
            <a:off x="6657755" y="827626"/>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enable robots to interpret and speak different languages?</a:t>
            </a:r>
            <a:endParaRPr sz="800"/>
          </a:p>
        </p:txBody>
      </p:sp>
      <p:sp>
        <p:nvSpPr>
          <p:cNvPr id="208" name="Google Shape;208;p23"/>
          <p:cNvSpPr txBox="1"/>
          <p:nvPr/>
        </p:nvSpPr>
        <p:spPr>
          <a:xfrm>
            <a:off x="311700" y="216425"/>
            <a:ext cx="8520600" cy="572700"/>
          </a:xfrm>
          <a:prstGeom prst="rect">
            <a:avLst/>
          </a:prstGeom>
          <a:noFill/>
          <a:ln>
            <a:noFill/>
          </a:ln>
        </p:spPr>
        <p:txBody>
          <a:bodyPr spcFirstLastPara="1" wrap="square" lIns="91425" tIns="91425" rIns="91425" bIns="91425" anchor="t" anchorCtr="0">
            <a:noAutofit/>
          </a:bodyPr>
          <a:lstStyle/>
          <a:p>
            <a:pPr lvl="0">
              <a:buClr>
                <a:schemeClr val="dk1"/>
              </a:buClr>
              <a:buSzPts val="2800"/>
            </a:pPr>
            <a:r>
              <a:rPr lang="en" sz="2800" b="1" dirty="0">
                <a:solidFill>
                  <a:srgbClr val="051485"/>
                </a:solidFill>
              </a:rPr>
              <a:t>Stickies pack 3</a:t>
            </a:r>
            <a:endParaRPr sz="2800" b="1" dirty="0">
              <a:solidFill>
                <a:srgbClr val="051485"/>
              </a:solidFill>
              <a:sym typeface="Open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40"/>
          <p:cNvSpPr txBox="1">
            <a:spLocks noGrp="1"/>
          </p:cNvSpPr>
          <p:nvPr>
            <p:ph type="title"/>
          </p:nvPr>
        </p:nvSpPr>
        <p:spPr>
          <a:xfrm>
            <a:off x="416144" y="173713"/>
            <a:ext cx="8520600" cy="572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2800" b="1" dirty="0" smtClean="0">
                <a:solidFill>
                  <a:srgbClr val="051485"/>
                </a:solidFill>
                <a:latin typeface="Arial"/>
                <a:ea typeface="Arial"/>
                <a:cs typeface="Arial"/>
                <a:sym typeface="Arial"/>
              </a:rPr>
              <a:t>Monitoring &amp; Controls</a:t>
            </a:r>
            <a:endParaRPr sz="2800" b="1" dirty="0">
              <a:solidFill>
                <a:srgbClr val="051485"/>
              </a:solidFill>
              <a:latin typeface="Arial"/>
              <a:ea typeface="Arial"/>
              <a:cs typeface="Arial"/>
              <a:sym typeface="Arial"/>
            </a:endParaRPr>
          </a:p>
        </p:txBody>
      </p:sp>
      <p:sp>
        <p:nvSpPr>
          <p:cNvPr id="28" name="Google Shape;201;p38"/>
          <p:cNvSpPr/>
          <p:nvPr/>
        </p:nvSpPr>
        <p:spPr>
          <a:xfrm>
            <a:off x="416144" y="746414"/>
            <a:ext cx="840608" cy="994460"/>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latin typeface="+mn-lt"/>
              </a:rPr>
              <a:t>How might </a:t>
            </a:r>
            <a:r>
              <a:rPr lang="en" sz="800" dirty="0" smtClean="0">
                <a:latin typeface="+mn-lt"/>
              </a:rPr>
              <a:t>we make the robots follow routes and deliver at referenced loaction</a:t>
            </a:r>
            <a:endParaRPr sz="800" dirty="0">
              <a:latin typeface="+mn-lt"/>
            </a:endParaRPr>
          </a:p>
        </p:txBody>
      </p:sp>
      <p:sp>
        <p:nvSpPr>
          <p:cNvPr id="30" name="Google Shape;202;p38"/>
          <p:cNvSpPr/>
          <p:nvPr/>
        </p:nvSpPr>
        <p:spPr>
          <a:xfrm>
            <a:off x="1403781" y="757439"/>
            <a:ext cx="834426" cy="791525"/>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 sz="800" dirty="0">
                <a:latin typeface="+mn-lt"/>
              </a:rPr>
              <a:t>How might we</a:t>
            </a:r>
            <a:r>
              <a:rPr lang="en-US" sz="800" dirty="0">
                <a:latin typeface="+mn-lt"/>
              </a:rPr>
              <a:t> ensure robots interpret and follow traffic rules </a:t>
            </a:r>
            <a:endParaRPr sz="800" dirty="0">
              <a:latin typeface="+mn-lt"/>
            </a:endParaRPr>
          </a:p>
        </p:txBody>
      </p:sp>
      <p:sp>
        <p:nvSpPr>
          <p:cNvPr id="31" name="Google Shape;204;p38"/>
          <p:cNvSpPr/>
          <p:nvPr/>
        </p:nvSpPr>
        <p:spPr>
          <a:xfrm>
            <a:off x="1383104" y="2542409"/>
            <a:ext cx="815947" cy="872016"/>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latin typeface="+mn-lt"/>
              </a:rPr>
              <a:t>How might </a:t>
            </a:r>
            <a:r>
              <a:rPr lang="en" sz="800" dirty="0" smtClean="0">
                <a:latin typeface="+mn-lt"/>
              </a:rPr>
              <a:t>we</a:t>
            </a:r>
            <a:r>
              <a:rPr lang="en-US" sz="800" dirty="0" smtClean="0">
                <a:latin typeface="+mn-lt"/>
              </a:rPr>
              <a:t> ensure food safety and robot safety</a:t>
            </a:r>
            <a:endParaRPr sz="800" dirty="0">
              <a:latin typeface="+mn-lt"/>
            </a:endParaRPr>
          </a:p>
        </p:txBody>
      </p:sp>
      <p:sp>
        <p:nvSpPr>
          <p:cNvPr id="32" name="Google Shape;205;p38"/>
          <p:cNvSpPr/>
          <p:nvPr/>
        </p:nvSpPr>
        <p:spPr>
          <a:xfrm>
            <a:off x="1392278" y="1641164"/>
            <a:ext cx="913278" cy="796728"/>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 sz="800" dirty="0">
                <a:latin typeface="+mn-lt"/>
              </a:rPr>
              <a:t>How might we</a:t>
            </a:r>
            <a:r>
              <a:rPr lang="en-US" sz="800" dirty="0">
                <a:latin typeface="+mn-lt"/>
              </a:rPr>
              <a:t> ascertain robots delivery to the right customer</a:t>
            </a:r>
            <a:endParaRPr sz="800" dirty="0">
              <a:latin typeface="+mn-lt"/>
            </a:endParaRPr>
          </a:p>
        </p:txBody>
      </p:sp>
      <p:sp>
        <p:nvSpPr>
          <p:cNvPr id="33" name="Google Shape;203;p38">
            <a:extLst>
              <a:ext uri="{FF2B5EF4-FFF2-40B4-BE49-F238E27FC236}">
                <a16:creationId xmlns:a16="http://schemas.microsoft.com/office/drawing/2014/main" xmlns="" id="{73D37607-C00B-41A3-8057-57EA9730AD19}"/>
              </a:ext>
            </a:extLst>
          </p:cNvPr>
          <p:cNvSpPr/>
          <p:nvPr/>
        </p:nvSpPr>
        <p:spPr>
          <a:xfrm>
            <a:off x="416144" y="1854206"/>
            <a:ext cx="840608" cy="898292"/>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GB" sz="800" dirty="0">
                <a:latin typeface="+mn-lt"/>
              </a:rPr>
              <a:t>How might we create robots that picks up food from the right restaurant? </a:t>
            </a:r>
            <a:endParaRPr sz="800" dirty="0">
              <a:latin typeface="+mn-lt"/>
            </a:endParaRPr>
          </a:p>
        </p:txBody>
      </p:sp>
      <p:sp>
        <p:nvSpPr>
          <p:cNvPr id="34" name="Google Shape;203;p38">
            <a:extLst>
              <a:ext uri="{FF2B5EF4-FFF2-40B4-BE49-F238E27FC236}">
                <a16:creationId xmlns:a16="http://schemas.microsoft.com/office/drawing/2014/main" xmlns="" id="{73D37607-C00B-41A3-8057-57EA9730AD19}"/>
              </a:ext>
            </a:extLst>
          </p:cNvPr>
          <p:cNvSpPr/>
          <p:nvPr/>
        </p:nvSpPr>
        <p:spPr>
          <a:xfrm>
            <a:off x="2315466" y="2321278"/>
            <a:ext cx="851387" cy="1108797"/>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GB" sz="800" dirty="0">
                <a:latin typeface="+mn-lt"/>
              </a:rPr>
              <a:t>How might we </a:t>
            </a:r>
            <a:r>
              <a:rPr lang="en-GB" sz="800" dirty="0" smtClean="0">
                <a:latin typeface="+mn-lt"/>
              </a:rPr>
              <a:t>confirm robots handling of customers order</a:t>
            </a:r>
            <a:endParaRPr sz="800" dirty="0">
              <a:latin typeface="+mn-lt"/>
            </a:endParaRPr>
          </a:p>
        </p:txBody>
      </p:sp>
      <p:sp>
        <p:nvSpPr>
          <p:cNvPr id="35" name="Google Shape;206;p38"/>
          <p:cNvSpPr/>
          <p:nvPr/>
        </p:nvSpPr>
        <p:spPr>
          <a:xfrm>
            <a:off x="3248011" y="788415"/>
            <a:ext cx="1039950" cy="831152"/>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GB" sz="800" dirty="0">
                <a:latin typeface="+mn-lt"/>
              </a:rPr>
              <a:t>How might we create a robot that can handle obstacles?</a:t>
            </a:r>
            <a:endParaRPr sz="800" dirty="0">
              <a:latin typeface="+mn-lt"/>
            </a:endParaRPr>
          </a:p>
        </p:txBody>
      </p:sp>
      <p:sp>
        <p:nvSpPr>
          <p:cNvPr id="36" name="Google Shape;221;p38"/>
          <p:cNvSpPr/>
          <p:nvPr/>
        </p:nvSpPr>
        <p:spPr>
          <a:xfrm>
            <a:off x="2369067" y="1501383"/>
            <a:ext cx="917935" cy="775461"/>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t>How might we choose the right robot for any new order?</a:t>
            </a:r>
            <a:endParaRPr sz="800" dirty="0"/>
          </a:p>
        </p:txBody>
      </p:sp>
      <p:sp>
        <p:nvSpPr>
          <p:cNvPr id="37" name="Google Shape;144;p21"/>
          <p:cNvSpPr/>
          <p:nvPr/>
        </p:nvSpPr>
        <p:spPr>
          <a:xfrm>
            <a:off x="1383104" y="3416128"/>
            <a:ext cx="958860" cy="81776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teach robots to avoid </a:t>
            </a:r>
            <a:r>
              <a:rPr lang="en" sz="800" dirty="0" smtClean="0"/>
              <a:t>stacles</a:t>
            </a:r>
            <a:r>
              <a:rPr lang="en" sz="800" dirty="0"/>
              <a:t>?</a:t>
            </a:r>
            <a:endParaRPr sz="800" dirty="0"/>
          </a:p>
        </p:txBody>
      </p:sp>
      <p:sp>
        <p:nvSpPr>
          <p:cNvPr id="38" name="Google Shape;147;p21"/>
          <p:cNvSpPr/>
          <p:nvPr/>
        </p:nvSpPr>
        <p:spPr>
          <a:xfrm>
            <a:off x="2238207" y="727378"/>
            <a:ext cx="743359" cy="729571"/>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make routes more efficient?</a:t>
            </a:r>
            <a:endParaRPr sz="800" dirty="0"/>
          </a:p>
        </p:txBody>
      </p:sp>
      <p:sp>
        <p:nvSpPr>
          <p:cNvPr id="39" name="Google Shape;178;p22"/>
          <p:cNvSpPr/>
          <p:nvPr/>
        </p:nvSpPr>
        <p:spPr>
          <a:xfrm>
            <a:off x="3403417" y="1740874"/>
            <a:ext cx="870806" cy="834432"/>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program robots to address order cancellations?</a:t>
            </a:r>
            <a:endParaRPr sz="800" dirty="0"/>
          </a:p>
        </p:txBody>
      </p:sp>
      <p:sp>
        <p:nvSpPr>
          <p:cNvPr id="40" name="Google Shape;177;p22"/>
          <p:cNvSpPr/>
          <p:nvPr/>
        </p:nvSpPr>
        <p:spPr>
          <a:xfrm>
            <a:off x="3248011" y="2635522"/>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800" dirty="0"/>
          </a:p>
          <a:p>
            <a:pPr marL="0" lvl="0" indent="0" algn="l" rtl="0">
              <a:spcBef>
                <a:spcPts val="0"/>
              </a:spcBef>
              <a:spcAft>
                <a:spcPts val="0"/>
              </a:spcAft>
              <a:buNone/>
            </a:pPr>
            <a:endParaRPr sz="800" dirty="0"/>
          </a:p>
          <a:p>
            <a:pPr marL="0" lvl="0" indent="0" algn="l" rtl="0">
              <a:spcBef>
                <a:spcPts val="0"/>
              </a:spcBef>
              <a:spcAft>
                <a:spcPts val="0"/>
              </a:spcAft>
              <a:buNone/>
            </a:pPr>
            <a:r>
              <a:rPr lang="en" sz="800" dirty="0"/>
              <a:t>How might we alert operators of need for robot intervention conveniently?</a:t>
            </a:r>
            <a:endParaRPr sz="800" dirty="0"/>
          </a:p>
          <a:p>
            <a:pPr marL="0" lvl="0" indent="0" algn="l" rtl="0">
              <a:spcBef>
                <a:spcPts val="0"/>
              </a:spcBef>
              <a:spcAft>
                <a:spcPts val="0"/>
              </a:spcAft>
              <a:buNone/>
            </a:pPr>
            <a:endParaRPr sz="800" dirty="0"/>
          </a:p>
        </p:txBody>
      </p:sp>
      <p:sp>
        <p:nvSpPr>
          <p:cNvPr id="41" name="Google Shape;152;p21"/>
          <p:cNvSpPr/>
          <p:nvPr/>
        </p:nvSpPr>
        <p:spPr>
          <a:xfrm>
            <a:off x="331398" y="2839910"/>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program robots to address delays in deliveries?</a:t>
            </a:r>
            <a:endParaRPr sz="800" dirty="0"/>
          </a:p>
        </p:txBody>
      </p:sp>
      <p:sp>
        <p:nvSpPr>
          <p:cNvPr id="42" name="TextBox 41"/>
          <p:cNvSpPr txBox="1"/>
          <p:nvPr/>
        </p:nvSpPr>
        <p:spPr>
          <a:xfrm>
            <a:off x="2086188" y="4517813"/>
            <a:ext cx="988906" cy="307777"/>
          </a:xfrm>
          <a:prstGeom prst="rect">
            <a:avLst/>
          </a:prstGeom>
          <a:noFill/>
        </p:spPr>
        <p:txBody>
          <a:bodyPr wrap="square" rtlCol="0">
            <a:spAutoFit/>
          </a:bodyPr>
          <a:lstStyle/>
          <a:p>
            <a:r>
              <a:rPr lang="en-US" dirty="0" smtClean="0"/>
              <a:t>Tracking</a:t>
            </a:r>
            <a:endParaRPr lang="en-US" dirty="0"/>
          </a:p>
        </p:txBody>
      </p:sp>
      <p:sp>
        <p:nvSpPr>
          <p:cNvPr id="45" name="Google Shape;169;p22"/>
          <p:cNvSpPr/>
          <p:nvPr/>
        </p:nvSpPr>
        <p:spPr>
          <a:xfrm>
            <a:off x="2476516" y="3468894"/>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track each robot?</a:t>
            </a:r>
            <a:endParaRPr sz="800" dirty="0"/>
          </a:p>
        </p:txBody>
      </p:sp>
      <p:sp>
        <p:nvSpPr>
          <p:cNvPr id="46" name="Google Shape;203;p38"/>
          <p:cNvSpPr/>
          <p:nvPr/>
        </p:nvSpPr>
        <p:spPr>
          <a:xfrm>
            <a:off x="6347909" y="1910528"/>
            <a:ext cx="996689" cy="1073249"/>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latin typeface="+mn-lt"/>
              </a:rPr>
              <a:t>How might </a:t>
            </a:r>
            <a:r>
              <a:rPr lang="en" sz="800" dirty="0" smtClean="0">
                <a:latin typeface="+mn-lt"/>
              </a:rPr>
              <a:t>we</a:t>
            </a:r>
            <a:r>
              <a:rPr lang="en-US" sz="800" dirty="0">
                <a:latin typeface="+mn-lt"/>
              </a:rPr>
              <a:t> </a:t>
            </a:r>
            <a:r>
              <a:rPr lang="en-US" sz="800" dirty="0" smtClean="0">
                <a:latin typeface="+mn-lt"/>
              </a:rPr>
              <a:t>avoid robot-human- pets Collison</a:t>
            </a:r>
            <a:endParaRPr sz="800" dirty="0">
              <a:latin typeface="+mn-lt"/>
            </a:endParaRPr>
          </a:p>
        </p:txBody>
      </p:sp>
      <p:sp>
        <p:nvSpPr>
          <p:cNvPr id="47" name="Google Shape;205;p38"/>
          <p:cNvSpPr/>
          <p:nvPr/>
        </p:nvSpPr>
        <p:spPr>
          <a:xfrm>
            <a:off x="7381427" y="743156"/>
            <a:ext cx="1075727" cy="1098105"/>
          </a:xfrm>
          <a:prstGeom prst="foldedCorner">
            <a:avLst>
              <a:gd name="adj" fmla="val 16667"/>
            </a:avLst>
          </a:prstGeom>
          <a:solidFill>
            <a:schemeClr val="tx2">
              <a:lumMod val="75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 sz="800" dirty="0">
                <a:latin typeface="+mn-lt"/>
              </a:rPr>
              <a:t>How might we</a:t>
            </a:r>
            <a:r>
              <a:rPr lang="en-US" sz="800" dirty="0">
                <a:latin typeface="+mn-lt"/>
              </a:rPr>
              <a:t> ascertain robots delivery to the right customer</a:t>
            </a:r>
            <a:endParaRPr sz="800" dirty="0">
              <a:latin typeface="+mn-lt"/>
            </a:endParaRPr>
          </a:p>
        </p:txBody>
      </p:sp>
      <p:sp>
        <p:nvSpPr>
          <p:cNvPr id="48" name="Google Shape;206;p38"/>
          <p:cNvSpPr/>
          <p:nvPr/>
        </p:nvSpPr>
        <p:spPr>
          <a:xfrm>
            <a:off x="6347909" y="743156"/>
            <a:ext cx="1033518" cy="1167372"/>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GB" sz="800" dirty="0">
                <a:latin typeface="+mn-lt"/>
              </a:rPr>
              <a:t>How might we create a robot that can handle obstacles?</a:t>
            </a:r>
            <a:endParaRPr sz="800" dirty="0">
              <a:latin typeface="+mn-lt"/>
            </a:endParaRPr>
          </a:p>
        </p:txBody>
      </p:sp>
      <p:sp>
        <p:nvSpPr>
          <p:cNvPr id="49" name="Google Shape;145;p21"/>
          <p:cNvSpPr/>
          <p:nvPr/>
        </p:nvSpPr>
        <p:spPr>
          <a:xfrm>
            <a:off x="6411721" y="2967683"/>
            <a:ext cx="1010100" cy="1040902"/>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confirm that the robot is at the right address?</a:t>
            </a:r>
            <a:endParaRPr sz="800" dirty="0"/>
          </a:p>
        </p:txBody>
      </p:sp>
      <p:sp>
        <p:nvSpPr>
          <p:cNvPr id="50" name="Google Shape;176;p22"/>
          <p:cNvSpPr/>
          <p:nvPr/>
        </p:nvSpPr>
        <p:spPr>
          <a:xfrm>
            <a:off x="7371208" y="187283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enable robots to detect missing items in the order during pickup?</a:t>
            </a:r>
            <a:endParaRPr sz="800" dirty="0"/>
          </a:p>
        </p:txBody>
      </p:sp>
      <p:sp>
        <p:nvSpPr>
          <p:cNvPr id="51" name="Google Shape;168;p22"/>
          <p:cNvSpPr/>
          <p:nvPr/>
        </p:nvSpPr>
        <p:spPr>
          <a:xfrm>
            <a:off x="5391187" y="727567"/>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control robots?</a:t>
            </a:r>
            <a:endParaRPr sz="800" dirty="0"/>
          </a:p>
        </p:txBody>
      </p:sp>
      <p:sp>
        <p:nvSpPr>
          <p:cNvPr id="52" name="TextBox 51"/>
          <p:cNvSpPr txBox="1"/>
          <p:nvPr/>
        </p:nvSpPr>
        <p:spPr>
          <a:xfrm>
            <a:off x="6930384" y="4354397"/>
            <a:ext cx="988906" cy="307777"/>
          </a:xfrm>
          <a:prstGeom prst="rect">
            <a:avLst/>
          </a:prstGeom>
          <a:noFill/>
        </p:spPr>
        <p:txBody>
          <a:bodyPr wrap="square" rtlCol="0">
            <a:spAutoFit/>
          </a:bodyPr>
          <a:lstStyle/>
          <a:p>
            <a:r>
              <a:rPr lang="en-US" dirty="0" smtClean="0"/>
              <a:t>Control</a:t>
            </a:r>
            <a:endParaRPr lang="en-US" dirty="0"/>
          </a:p>
        </p:txBody>
      </p:sp>
      <p:sp>
        <p:nvSpPr>
          <p:cNvPr id="53" name="Google Shape;157;p21"/>
          <p:cNvSpPr/>
          <p:nvPr/>
        </p:nvSpPr>
        <p:spPr>
          <a:xfrm>
            <a:off x="5367944" y="1802060"/>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keep vermin away from the robots?</a:t>
            </a:r>
            <a:endParaRPr sz="800"/>
          </a:p>
        </p:txBody>
      </p:sp>
      <p:sp>
        <p:nvSpPr>
          <p:cNvPr id="54" name="Google Shape;206;p38"/>
          <p:cNvSpPr/>
          <p:nvPr/>
        </p:nvSpPr>
        <p:spPr>
          <a:xfrm>
            <a:off x="7424837" y="2904957"/>
            <a:ext cx="1062143" cy="1245540"/>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 sz="800" dirty="0">
                <a:latin typeface="+mn-lt"/>
              </a:rPr>
              <a:t>How might </a:t>
            </a:r>
            <a:r>
              <a:rPr lang="en" sz="800" dirty="0" smtClean="0">
                <a:latin typeface="+mn-lt"/>
              </a:rPr>
              <a:t>we</a:t>
            </a:r>
            <a:r>
              <a:rPr lang="en-GB" sz="800" dirty="0">
                <a:latin typeface="+mn-lt"/>
              </a:rPr>
              <a:t> communicate to the delivery robot</a:t>
            </a:r>
            <a:endParaRPr sz="800" dirty="0">
              <a:latin typeface="+mn-lt"/>
            </a:endParaRPr>
          </a:p>
          <a:p>
            <a:pPr marL="0" lvl="0" indent="0" algn="l" rtl="0">
              <a:spcBef>
                <a:spcPts val="0"/>
              </a:spcBef>
              <a:spcAft>
                <a:spcPts val="0"/>
              </a:spcAft>
              <a:buNone/>
            </a:pPr>
            <a:endParaRPr sz="800" dirty="0">
              <a:latin typeface="+mn-lt"/>
            </a:endParaRPr>
          </a:p>
        </p:txBody>
      </p:sp>
      <p:sp>
        <p:nvSpPr>
          <p:cNvPr id="55" name="Google Shape;205;p38"/>
          <p:cNvSpPr/>
          <p:nvPr/>
        </p:nvSpPr>
        <p:spPr>
          <a:xfrm>
            <a:off x="5220969" y="2882935"/>
            <a:ext cx="1164142" cy="1130242"/>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latin typeface="+mn-lt"/>
              </a:rPr>
              <a:t>How might we create a robot that handles different weather conditions?</a:t>
            </a:r>
            <a:endParaRPr sz="800" dirty="0">
              <a:latin typeface="+mn-l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40"/>
          <p:cNvSpPr txBox="1">
            <a:spLocks noGrp="1"/>
          </p:cNvSpPr>
          <p:nvPr>
            <p:ph type="title"/>
          </p:nvPr>
        </p:nvSpPr>
        <p:spPr>
          <a:xfrm>
            <a:off x="311700" y="216425"/>
            <a:ext cx="8520600" cy="572700"/>
          </a:xfrm>
          <a:prstGeom prst="rect">
            <a:avLst/>
          </a:prstGeom>
        </p:spPr>
        <p:txBody>
          <a:bodyPr spcFirstLastPara="1" wrap="square" lIns="34275" tIns="34275" rIns="34275" bIns="34275" anchor="t" anchorCtr="0">
            <a:noAutofit/>
          </a:bodyPr>
          <a:lstStyle/>
          <a:p>
            <a:r>
              <a:rPr lang="en" sz="2800" b="1" dirty="0">
                <a:solidFill>
                  <a:srgbClr val="051485"/>
                </a:solidFill>
                <a:latin typeface="Arial"/>
                <a:ea typeface="Arial"/>
                <a:cs typeface="Arial"/>
                <a:sym typeface="Arial"/>
              </a:rPr>
              <a:t>Monitoring &amp; Controls</a:t>
            </a:r>
            <a:endParaRPr sz="2800" b="1" dirty="0">
              <a:solidFill>
                <a:srgbClr val="051485"/>
              </a:solidFill>
              <a:latin typeface="Arial"/>
              <a:ea typeface="Arial"/>
              <a:cs typeface="Arial"/>
            </a:endParaRPr>
          </a:p>
        </p:txBody>
      </p:sp>
      <p:sp>
        <p:nvSpPr>
          <p:cNvPr id="11" name="Google Shape;172;p22"/>
          <p:cNvSpPr/>
          <p:nvPr/>
        </p:nvSpPr>
        <p:spPr>
          <a:xfrm>
            <a:off x="1824371" y="969923"/>
            <a:ext cx="1010100" cy="1010100"/>
          </a:xfrm>
          <a:prstGeom prst="foldedCorner">
            <a:avLst>
              <a:gd name="adj" fmla="val 16667"/>
            </a:avLst>
          </a:prstGeom>
          <a:solidFill>
            <a:srgbClr val="FFFF00"/>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deal with accidents that might occur?</a:t>
            </a:r>
            <a:endParaRPr sz="800"/>
          </a:p>
          <a:p>
            <a:pPr marL="0" lvl="0" indent="0" algn="l" rtl="0">
              <a:spcBef>
                <a:spcPts val="0"/>
              </a:spcBef>
              <a:spcAft>
                <a:spcPts val="0"/>
              </a:spcAft>
              <a:buNone/>
            </a:pPr>
            <a:endParaRPr sz="800"/>
          </a:p>
        </p:txBody>
      </p:sp>
      <p:sp>
        <p:nvSpPr>
          <p:cNvPr id="12" name="Google Shape;149;p21"/>
          <p:cNvSpPr/>
          <p:nvPr/>
        </p:nvSpPr>
        <p:spPr>
          <a:xfrm>
            <a:off x="688641" y="1992259"/>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800" dirty="0"/>
          </a:p>
          <a:p>
            <a:pPr marL="0" lvl="0" indent="0" algn="l" rtl="0">
              <a:spcBef>
                <a:spcPts val="0"/>
              </a:spcBef>
              <a:spcAft>
                <a:spcPts val="0"/>
              </a:spcAft>
              <a:buNone/>
            </a:pPr>
            <a:endParaRPr sz="800" dirty="0"/>
          </a:p>
          <a:p>
            <a:pPr marL="0" lvl="0" indent="0" algn="l" rtl="0">
              <a:spcBef>
                <a:spcPts val="0"/>
              </a:spcBef>
              <a:spcAft>
                <a:spcPts val="0"/>
              </a:spcAft>
              <a:buNone/>
            </a:pPr>
            <a:r>
              <a:rPr lang="en" sz="800" dirty="0"/>
              <a:t>How might we allow robots to detect real-time traffic patterns?</a:t>
            </a:r>
            <a:endParaRPr sz="800" dirty="0"/>
          </a:p>
          <a:p>
            <a:pPr marL="0" lvl="0" indent="0" algn="l" rtl="0">
              <a:spcBef>
                <a:spcPts val="0"/>
              </a:spcBef>
              <a:spcAft>
                <a:spcPts val="0"/>
              </a:spcAft>
              <a:buNone/>
            </a:pPr>
            <a:endParaRPr sz="800" dirty="0"/>
          </a:p>
        </p:txBody>
      </p:sp>
      <p:sp>
        <p:nvSpPr>
          <p:cNvPr id="13" name="Google Shape;147;p21"/>
          <p:cNvSpPr/>
          <p:nvPr/>
        </p:nvSpPr>
        <p:spPr>
          <a:xfrm>
            <a:off x="726684" y="885642"/>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make routes more efficient?</a:t>
            </a:r>
            <a:endParaRPr sz="800" dirty="0"/>
          </a:p>
        </p:txBody>
      </p:sp>
      <p:sp>
        <p:nvSpPr>
          <p:cNvPr id="14" name="Google Shape;148;p21"/>
          <p:cNvSpPr/>
          <p:nvPr/>
        </p:nvSpPr>
        <p:spPr>
          <a:xfrm>
            <a:off x="688641" y="3170922"/>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establish preferred routes?</a:t>
            </a:r>
            <a:endParaRPr sz="800"/>
          </a:p>
        </p:txBody>
      </p:sp>
      <p:sp>
        <p:nvSpPr>
          <p:cNvPr id="19" name="TextBox 18"/>
          <p:cNvSpPr txBox="1"/>
          <p:nvPr/>
        </p:nvSpPr>
        <p:spPr>
          <a:xfrm>
            <a:off x="2228427" y="3675972"/>
            <a:ext cx="2241973" cy="307777"/>
          </a:xfrm>
          <a:prstGeom prst="rect">
            <a:avLst/>
          </a:prstGeom>
          <a:noFill/>
        </p:spPr>
        <p:txBody>
          <a:bodyPr wrap="square" rtlCol="0">
            <a:spAutoFit/>
          </a:bodyPr>
          <a:lstStyle/>
          <a:p>
            <a:r>
              <a:rPr lang="en-US" dirty="0" smtClean="0"/>
              <a:t>Routing</a:t>
            </a:r>
            <a:endParaRPr lang="en-US" dirty="0"/>
          </a:p>
        </p:txBody>
      </p:sp>
      <p:sp>
        <p:nvSpPr>
          <p:cNvPr id="20" name="Google Shape;207;p38"/>
          <p:cNvSpPr/>
          <p:nvPr/>
        </p:nvSpPr>
        <p:spPr>
          <a:xfrm>
            <a:off x="1824371" y="2043444"/>
            <a:ext cx="996689" cy="1098000"/>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latin typeface="+mn-lt"/>
              </a:rPr>
              <a:t>How might </a:t>
            </a:r>
            <a:r>
              <a:rPr lang="en" sz="800" dirty="0" smtClean="0">
                <a:latin typeface="+mn-lt"/>
              </a:rPr>
              <a:t>we</a:t>
            </a:r>
            <a:r>
              <a:rPr lang="en-US" sz="800" dirty="0" smtClean="0">
                <a:latin typeface="+mn-lt"/>
              </a:rPr>
              <a:t> reroute the delivery robot</a:t>
            </a:r>
            <a:endParaRPr sz="800" dirty="0">
              <a:latin typeface="+mn-lt"/>
            </a:endParaRPr>
          </a:p>
          <a:p>
            <a:pPr marL="0" lvl="0" indent="0" algn="l" rtl="0">
              <a:spcBef>
                <a:spcPts val="0"/>
              </a:spcBef>
              <a:spcAft>
                <a:spcPts val="0"/>
              </a:spcAft>
              <a:buNone/>
            </a:pPr>
            <a:endParaRPr sz="800" dirty="0">
              <a:latin typeface="+mn-lt"/>
            </a:endParaRPr>
          </a:p>
          <a:p>
            <a:pPr marL="0" lvl="0" indent="0" algn="l" rtl="0">
              <a:spcBef>
                <a:spcPts val="0"/>
              </a:spcBef>
              <a:spcAft>
                <a:spcPts val="0"/>
              </a:spcAft>
              <a:buNone/>
            </a:pPr>
            <a:endParaRPr sz="800" dirty="0">
              <a:latin typeface="+mn-lt"/>
            </a:endParaRPr>
          </a:p>
        </p:txBody>
      </p:sp>
    </p:spTree>
    <p:extLst>
      <p:ext uri="{BB962C8B-B14F-4D97-AF65-F5344CB8AC3E}">
        <p14:creationId xmlns:p14="http://schemas.microsoft.com/office/powerpoint/2010/main" val="29768793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40"/>
          <p:cNvSpPr txBox="1">
            <a:spLocks noGrp="1"/>
          </p:cNvSpPr>
          <p:nvPr>
            <p:ph type="title"/>
          </p:nvPr>
        </p:nvSpPr>
        <p:spPr>
          <a:xfrm>
            <a:off x="311700" y="216425"/>
            <a:ext cx="8520600" cy="572700"/>
          </a:xfrm>
          <a:prstGeom prst="rect">
            <a:avLst/>
          </a:prstGeom>
        </p:spPr>
        <p:txBody>
          <a:bodyPr spcFirstLastPara="1" wrap="square" lIns="34275" tIns="34275" rIns="34275" bIns="34275" anchor="t" anchorCtr="0">
            <a:noAutofit/>
          </a:bodyPr>
          <a:lstStyle/>
          <a:p>
            <a:r>
              <a:rPr lang="en" sz="2800" b="1" dirty="0">
                <a:solidFill>
                  <a:srgbClr val="051485"/>
                </a:solidFill>
                <a:latin typeface="Arial"/>
                <a:ea typeface="Arial"/>
                <a:cs typeface="Arial"/>
              </a:rPr>
              <a:t>Trouble Shooting and Recovery</a:t>
            </a:r>
            <a:endParaRPr sz="2800" b="1" dirty="0">
              <a:solidFill>
                <a:srgbClr val="051485"/>
              </a:solidFill>
              <a:latin typeface="Arial"/>
              <a:ea typeface="Arial"/>
              <a:cs typeface="Arial"/>
            </a:endParaRPr>
          </a:p>
        </p:txBody>
      </p:sp>
      <p:sp>
        <p:nvSpPr>
          <p:cNvPr id="16" name="Google Shape;170;p22"/>
          <p:cNvSpPr/>
          <p:nvPr/>
        </p:nvSpPr>
        <p:spPr>
          <a:xfrm>
            <a:off x="5420072" y="209219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build redundancy into our system?</a:t>
            </a:r>
            <a:endParaRPr sz="800"/>
          </a:p>
        </p:txBody>
      </p:sp>
      <p:sp>
        <p:nvSpPr>
          <p:cNvPr id="22" name="Google Shape;172;p22"/>
          <p:cNvSpPr/>
          <p:nvPr/>
        </p:nvSpPr>
        <p:spPr>
          <a:xfrm>
            <a:off x="1981049" y="2077162"/>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deal with accidents that might occur?</a:t>
            </a:r>
            <a:endParaRPr sz="800" dirty="0"/>
          </a:p>
          <a:p>
            <a:pPr marL="0" lvl="0" indent="0" algn="l" rtl="0">
              <a:spcBef>
                <a:spcPts val="0"/>
              </a:spcBef>
              <a:spcAft>
                <a:spcPts val="0"/>
              </a:spcAft>
              <a:buNone/>
            </a:pPr>
            <a:endParaRPr sz="800" dirty="0"/>
          </a:p>
        </p:txBody>
      </p:sp>
      <p:sp>
        <p:nvSpPr>
          <p:cNvPr id="23" name="Google Shape;174;p22"/>
          <p:cNvSpPr/>
          <p:nvPr/>
        </p:nvSpPr>
        <p:spPr>
          <a:xfrm>
            <a:off x="2000989" y="935610"/>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detect when a robot needs help?</a:t>
            </a:r>
            <a:endParaRPr sz="800" dirty="0"/>
          </a:p>
          <a:p>
            <a:pPr marL="0" lvl="0" indent="0" algn="l" rtl="0">
              <a:spcBef>
                <a:spcPts val="0"/>
              </a:spcBef>
              <a:spcAft>
                <a:spcPts val="0"/>
              </a:spcAft>
              <a:buNone/>
            </a:pPr>
            <a:endParaRPr sz="800" dirty="0"/>
          </a:p>
        </p:txBody>
      </p:sp>
      <p:sp>
        <p:nvSpPr>
          <p:cNvPr id="24" name="Google Shape;177;p22"/>
          <p:cNvSpPr/>
          <p:nvPr/>
        </p:nvSpPr>
        <p:spPr>
          <a:xfrm>
            <a:off x="7514999" y="209219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800" dirty="0"/>
          </a:p>
          <a:p>
            <a:pPr marL="0" lvl="0" indent="0" algn="l" rtl="0">
              <a:spcBef>
                <a:spcPts val="0"/>
              </a:spcBef>
              <a:spcAft>
                <a:spcPts val="0"/>
              </a:spcAft>
              <a:buNone/>
            </a:pPr>
            <a:endParaRPr sz="800" dirty="0"/>
          </a:p>
          <a:p>
            <a:pPr marL="0" lvl="0" indent="0" algn="l" rtl="0">
              <a:spcBef>
                <a:spcPts val="0"/>
              </a:spcBef>
              <a:spcAft>
                <a:spcPts val="0"/>
              </a:spcAft>
              <a:buNone/>
            </a:pPr>
            <a:r>
              <a:rPr lang="en" sz="800" dirty="0"/>
              <a:t>How might we alert operators of need for robot intervention conveniently?</a:t>
            </a:r>
            <a:endParaRPr sz="800" dirty="0"/>
          </a:p>
          <a:p>
            <a:pPr marL="0" lvl="0" indent="0" algn="l" rtl="0">
              <a:spcBef>
                <a:spcPts val="0"/>
              </a:spcBef>
              <a:spcAft>
                <a:spcPts val="0"/>
              </a:spcAft>
              <a:buNone/>
            </a:pPr>
            <a:endParaRPr sz="800" dirty="0"/>
          </a:p>
        </p:txBody>
      </p:sp>
      <p:sp>
        <p:nvSpPr>
          <p:cNvPr id="25" name="Google Shape;186;p22"/>
          <p:cNvSpPr/>
          <p:nvPr/>
        </p:nvSpPr>
        <p:spPr>
          <a:xfrm>
            <a:off x="748022" y="935610"/>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address a sudden power outage?</a:t>
            </a:r>
            <a:endParaRPr sz="800" dirty="0"/>
          </a:p>
        </p:txBody>
      </p:sp>
      <p:sp>
        <p:nvSpPr>
          <p:cNvPr id="26" name="Google Shape;151;p21"/>
          <p:cNvSpPr/>
          <p:nvPr/>
        </p:nvSpPr>
        <p:spPr>
          <a:xfrm>
            <a:off x="748022" y="2078757"/>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have robots signal distress when something goes wrong?</a:t>
            </a:r>
            <a:endParaRPr sz="800" dirty="0"/>
          </a:p>
        </p:txBody>
      </p:sp>
      <p:sp>
        <p:nvSpPr>
          <p:cNvPr id="27" name="Google Shape;184;p22"/>
          <p:cNvSpPr/>
          <p:nvPr/>
        </p:nvSpPr>
        <p:spPr>
          <a:xfrm>
            <a:off x="748022" y="3155650"/>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anticipate mechanical failures?</a:t>
            </a:r>
            <a:endParaRPr sz="800" dirty="0"/>
          </a:p>
        </p:txBody>
      </p:sp>
      <p:sp>
        <p:nvSpPr>
          <p:cNvPr id="28" name="Google Shape;185;p22"/>
          <p:cNvSpPr/>
          <p:nvPr/>
        </p:nvSpPr>
        <p:spPr>
          <a:xfrm>
            <a:off x="2000989" y="3193039"/>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determine when to recharge robot batteries?</a:t>
            </a:r>
            <a:endParaRPr sz="800" dirty="0"/>
          </a:p>
        </p:txBody>
      </p:sp>
      <p:sp>
        <p:nvSpPr>
          <p:cNvPr id="29" name="TextBox 28"/>
          <p:cNvSpPr txBox="1"/>
          <p:nvPr/>
        </p:nvSpPr>
        <p:spPr>
          <a:xfrm>
            <a:off x="748022" y="4308916"/>
            <a:ext cx="3108960" cy="307777"/>
          </a:xfrm>
          <a:prstGeom prst="rect">
            <a:avLst/>
          </a:prstGeom>
          <a:noFill/>
        </p:spPr>
        <p:txBody>
          <a:bodyPr wrap="square" rtlCol="0">
            <a:spAutoFit/>
          </a:bodyPr>
          <a:lstStyle/>
          <a:p>
            <a:r>
              <a:rPr lang="en-US" dirty="0" smtClean="0"/>
              <a:t>Potential Problems</a:t>
            </a:r>
            <a:endParaRPr lang="en-US" dirty="0"/>
          </a:p>
        </p:txBody>
      </p:sp>
      <p:sp>
        <p:nvSpPr>
          <p:cNvPr id="30" name="Google Shape;155;p21"/>
          <p:cNvSpPr/>
          <p:nvPr/>
        </p:nvSpPr>
        <p:spPr>
          <a:xfrm>
            <a:off x="6486952" y="995842"/>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dirty="0"/>
              <a:t>How might we make our robots tamperproof?</a:t>
            </a:r>
            <a:endParaRPr sz="1000" dirty="0"/>
          </a:p>
        </p:txBody>
      </p:sp>
      <p:sp>
        <p:nvSpPr>
          <p:cNvPr id="31" name="TextBox 30"/>
          <p:cNvSpPr txBox="1"/>
          <p:nvPr/>
        </p:nvSpPr>
        <p:spPr>
          <a:xfrm>
            <a:off x="5723340" y="3857973"/>
            <a:ext cx="3108960" cy="307777"/>
          </a:xfrm>
          <a:prstGeom prst="rect">
            <a:avLst/>
          </a:prstGeom>
          <a:noFill/>
        </p:spPr>
        <p:txBody>
          <a:bodyPr wrap="square" rtlCol="0">
            <a:spAutoFit/>
          </a:bodyPr>
          <a:lstStyle/>
          <a:p>
            <a:r>
              <a:rPr lang="en-US" dirty="0" smtClean="0"/>
              <a:t>Mitigation </a:t>
            </a:r>
            <a:endParaRPr lang="en-US" dirty="0"/>
          </a:p>
        </p:txBody>
      </p:sp>
      <p:sp>
        <p:nvSpPr>
          <p:cNvPr id="32" name="Google Shape;217;p38"/>
          <p:cNvSpPr/>
          <p:nvPr/>
        </p:nvSpPr>
        <p:spPr>
          <a:xfrm>
            <a:off x="5511346" y="970643"/>
            <a:ext cx="918826" cy="1035299"/>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lvl="0"/>
            <a:r>
              <a:rPr lang="en-GB" sz="800" dirty="0"/>
              <a:t>How might we address a technical issue with robot during a delivery?</a:t>
            </a:r>
            <a:endParaRPr sz="800" dirty="0"/>
          </a:p>
        </p:txBody>
      </p:sp>
      <p:sp>
        <p:nvSpPr>
          <p:cNvPr id="33" name="Google Shape;207;p38"/>
          <p:cNvSpPr/>
          <p:nvPr/>
        </p:nvSpPr>
        <p:spPr>
          <a:xfrm>
            <a:off x="6486952" y="2078020"/>
            <a:ext cx="971267" cy="1038450"/>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latin typeface="+mn-lt"/>
              </a:rPr>
              <a:t>How might we make robots deliver food </a:t>
            </a:r>
            <a:r>
              <a:rPr lang="en-GB" sz="800" dirty="0" smtClean="0">
                <a:latin typeface="+mn-lt"/>
              </a:rPr>
              <a:t>IN Event of Robot failure</a:t>
            </a:r>
            <a:endParaRPr sz="800" dirty="0">
              <a:latin typeface="+mn-lt"/>
            </a:endParaRPr>
          </a:p>
        </p:txBody>
      </p:sp>
      <p:sp>
        <p:nvSpPr>
          <p:cNvPr id="34" name="Google Shape;204;p38"/>
          <p:cNvSpPr/>
          <p:nvPr/>
        </p:nvSpPr>
        <p:spPr>
          <a:xfrm>
            <a:off x="7458219" y="1037946"/>
            <a:ext cx="996689" cy="985364"/>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latin typeface="+mn-lt"/>
              </a:rPr>
              <a:t>How might </a:t>
            </a:r>
            <a:r>
              <a:rPr lang="en" sz="800" dirty="0" smtClean="0">
                <a:latin typeface="+mn-lt"/>
              </a:rPr>
              <a:t>we</a:t>
            </a:r>
            <a:r>
              <a:rPr lang="en-US" sz="800" dirty="0" smtClean="0">
                <a:latin typeface="+mn-lt"/>
              </a:rPr>
              <a:t> maintain the robot</a:t>
            </a:r>
            <a:endParaRPr sz="800" dirty="0">
              <a:latin typeface="+mn-lt"/>
            </a:endParaRPr>
          </a:p>
        </p:txBody>
      </p:sp>
      <p:sp>
        <p:nvSpPr>
          <p:cNvPr id="35" name="Google Shape;213;p38">
            <a:extLst>
              <a:ext uri="{FF2B5EF4-FFF2-40B4-BE49-F238E27FC236}">
                <a16:creationId xmlns:a16="http://schemas.microsoft.com/office/drawing/2014/main" xmlns="" id="{D861CA48-1C94-4A2A-92FE-4DB8DF526425}"/>
              </a:ext>
            </a:extLst>
          </p:cNvPr>
          <p:cNvSpPr/>
          <p:nvPr/>
        </p:nvSpPr>
        <p:spPr>
          <a:xfrm>
            <a:off x="7514999" y="3037008"/>
            <a:ext cx="918826" cy="1035299"/>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GB" sz="800" dirty="0">
                <a:latin typeface="+mn-lt"/>
              </a:rPr>
              <a:t>How might we set a robot to a safe state in case of an issue?</a:t>
            </a:r>
            <a:endParaRPr sz="800" dirty="0">
              <a:latin typeface="+mn-lt"/>
            </a:endParaRPr>
          </a:p>
        </p:txBody>
      </p:sp>
      <p:sp>
        <p:nvSpPr>
          <p:cNvPr id="36" name="Google Shape;217;p38"/>
          <p:cNvSpPr/>
          <p:nvPr/>
        </p:nvSpPr>
        <p:spPr>
          <a:xfrm>
            <a:off x="3253956" y="979943"/>
            <a:ext cx="918826" cy="1035299"/>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lvl="0"/>
            <a:r>
              <a:rPr lang="en-GB" sz="800" dirty="0"/>
              <a:t>How might we address a technical issue with robot during a delivery?</a:t>
            </a:r>
            <a:endParaRPr sz="800" dirty="0"/>
          </a:p>
        </p:txBody>
      </p:sp>
    </p:spTree>
    <p:extLst>
      <p:ext uri="{BB962C8B-B14F-4D97-AF65-F5344CB8AC3E}">
        <p14:creationId xmlns:p14="http://schemas.microsoft.com/office/powerpoint/2010/main" val="4376106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40"/>
          <p:cNvSpPr txBox="1">
            <a:spLocks noGrp="1"/>
          </p:cNvSpPr>
          <p:nvPr>
            <p:ph type="title"/>
          </p:nvPr>
        </p:nvSpPr>
        <p:spPr>
          <a:xfrm>
            <a:off x="6355" y="17462"/>
            <a:ext cx="8520600" cy="572700"/>
          </a:xfrm>
          <a:prstGeom prst="rect">
            <a:avLst/>
          </a:prstGeom>
        </p:spPr>
        <p:txBody>
          <a:bodyPr spcFirstLastPara="1" wrap="square" lIns="34275" tIns="34275" rIns="34275" bIns="34275" anchor="t" anchorCtr="0">
            <a:noAutofit/>
          </a:bodyPr>
          <a:lstStyle/>
          <a:p>
            <a:r>
              <a:rPr lang="en" sz="2800" b="1" dirty="0" smtClean="0">
                <a:solidFill>
                  <a:srgbClr val="051485"/>
                </a:solidFill>
                <a:latin typeface="Arial"/>
                <a:ea typeface="Arial"/>
                <a:cs typeface="Arial"/>
              </a:rPr>
              <a:t>Others</a:t>
            </a:r>
            <a:endParaRPr sz="2800" b="1" dirty="0">
              <a:solidFill>
                <a:srgbClr val="051485"/>
              </a:solidFill>
              <a:latin typeface="Arial"/>
              <a:ea typeface="Arial"/>
              <a:cs typeface="Arial"/>
            </a:endParaRPr>
          </a:p>
        </p:txBody>
      </p:sp>
      <p:sp>
        <p:nvSpPr>
          <p:cNvPr id="38" name="Google Shape;195;p23"/>
          <p:cNvSpPr/>
          <p:nvPr/>
        </p:nvSpPr>
        <p:spPr>
          <a:xfrm>
            <a:off x="92672" y="3171278"/>
            <a:ext cx="1010100" cy="1010100"/>
          </a:xfrm>
          <a:prstGeom prst="foldedCorner">
            <a:avLst>
              <a:gd name="adj" fmla="val 16667"/>
            </a:avLst>
          </a:prstGeom>
          <a:solidFill>
            <a:schemeClr val="tx2">
              <a:lumMod val="50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teach users to interact with humans?</a:t>
            </a:r>
            <a:endParaRPr sz="800" dirty="0"/>
          </a:p>
        </p:txBody>
      </p:sp>
      <p:sp>
        <p:nvSpPr>
          <p:cNvPr id="39" name="Google Shape;196;p23"/>
          <p:cNvSpPr/>
          <p:nvPr/>
        </p:nvSpPr>
        <p:spPr>
          <a:xfrm>
            <a:off x="134898" y="78912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have robots entertain customers at delivery?</a:t>
            </a:r>
            <a:endParaRPr sz="800" dirty="0"/>
          </a:p>
        </p:txBody>
      </p:sp>
      <p:sp>
        <p:nvSpPr>
          <p:cNvPr id="40" name="Google Shape;197;p23"/>
          <p:cNvSpPr/>
          <p:nvPr/>
        </p:nvSpPr>
        <p:spPr>
          <a:xfrm>
            <a:off x="5525953" y="2005953"/>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give robots a personality?</a:t>
            </a:r>
            <a:endParaRPr sz="800"/>
          </a:p>
        </p:txBody>
      </p:sp>
      <p:sp>
        <p:nvSpPr>
          <p:cNvPr id="41" name="Google Shape;198;p23"/>
          <p:cNvSpPr/>
          <p:nvPr/>
        </p:nvSpPr>
        <p:spPr>
          <a:xfrm>
            <a:off x="1240057" y="3121690"/>
            <a:ext cx="1010100" cy="1010100"/>
          </a:xfrm>
          <a:prstGeom prst="foldedCorner">
            <a:avLst>
              <a:gd name="adj" fmla="val 16667"/>
            </a:avLst>
          </a:prstGeom>
          <a:solidFill>
            <a:srgbClr val="FFFF00"/>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communicate with humans around the robot?</a:t>
            </a:r>
            <a:endParaRPr sz="800" dirty="0"/>
          </a:p>
        </p:txBody>
      </p:sp>
      <p:sp>
        <p:nvSpPr>
          <p:cNvPr id="42" name="Google Shape;199;p23"/>
          <p:cNvSpPr/>
          <p:nvPr/>
        </p:nvSpPr>
        <p:spPr>
          <a:xfrm>
            <a:off x="7618712" y="793007"/>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use robots to make people excited about our brand?</a:t>
            </a:r>
            <a:endParaRPr sz="800" dirty="0"/>
          </a:p>
        </p:txBody>
      </p:sp>
      <p:sp>
        <p:nvSpPr>
          <p:cNvPr id="43" name="Google Shape;200;p23"/>
          <p:cNvSpPr/>
          <p:nvPr/>
        </p:nvSpPr>
        <p:spPr>
          <a:xfrm>
            <a:off x="1217557" y="1953958"/>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teach robots manners? </a:t>
            </a:r>
            <a:endParaRPr sz="800" dirty="0"/>
          </a:p>
        </p:txBody>
      </p:sp>
      <p:sp>
        <p:nvSpPr>
          <p:cNvPr id="44" name="Google Shape;201;p23"/>
          <p:cNvSpPr/>
          <p:nvPr/>
        </p:nvSpPr>
        <p:spPr>
          <a:xfrm>
            <a:off x="4521607" y="311195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enable “emotion” modes in robots?</a:t>
            </a:r>
            <a:endParaRPr sz="800" dirty="0"/>
          </a:p>
        </p:txBody>
      </p:sp>
      <p:sp>
        <p:nvSpPr>
          <p:cNvPr id="45" name="Google Shape;202;p23"/>
          <p:cNvSpPr/>
          <p:nvPr/>
        </p:nvSpPr>
        <p:spPr>
          <a:xfrm>
            <a:off x="2408028" y="1905926"/>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make interacting with robots more fun?</a:t>
            </a:r>
            <a:endParaRPr sz="800" dirty="0"/>
          </a:p>
        </p:txBody>
      </p:sp>
      <p:sp>
        <p:nvSpPr>
          <p:cNvPr id="46" name="Google Shape;203;p23"/>
          <p:cNvSpPr/>
          <p:nvPr/>
        </p:nvSpPr>
        <p:spPr>
          <a:xfrm>
            <a:off x="5525953" y="919476"/>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make our robots act like people?</a:t>
            </a:r>
            <a:endParaRPr sz="800"/>
          </a:p>
        </p:txBody>
      </p:sp>
      <p:sp>
        <p:nvSpPr>
          <p:cNvPr id="47" name="Google Shape;204;p23"/>
          <p:cNvSpPr/>
          <p:nvPr/>
        </p:nvSpPr>
        <p:spPr>
          <a:xfrm>
            <a:off x="4456677" y="1986552"/>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teach empathy to robots?</a:t>
            </a:r>
            <a:endParaRPr sz="800" dirty="0"/>
          </a:p>
        </p:txBody>
      </p:sp>
      <p:sp>
        <p:nvSpPr>
          <p:cNvPr id="48" name="Google Shape;206;p23"/>
          <p:cNvSpPr/>
          <p:nvPr/>
        </p:nvSpPr>
        <p:spPr>
          <a:xfrm>
            <a:off x="2494258" y="789125"/>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prepare robot to handle deliveries to persons with disabilities?</a:t>
            </a:r>
            <a:endParaRPr sz="800"/>
          </a:p>
        </p:txBody>
      </p:sp>
      <p:sp>
        <p:nvSpPr>
          <p:cNvPr id="49" name="Google Shape;207;p23"/>
          <p:cNvSpPr/>
          <p:nvPr/>
        </p:nvSpPr>
        <p:spPr>
          <a:xfrm>
            <a:off x="134898" y="1977868"/>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t>How might we enable robots to interpret and speak different languages?</a:t>
            </a:r>
            <a:endParaRPr sz="800" dirty="0"/>
          </a:p>
        </p:txBody>
      </p:sp>
      <p:sp>
        <p:nvSpPr>
          <p:cNvPr id="50" name="Google Shape;224;p38"/>
          <p:cNvSpPr/>
          <p:nvPr/>
        </p:nvSpPr>
        <p:spPr>
          <a:xfrm>
            <a:off x="1216639" y="774881"/>
            <a:ext cx="1033518" cy="1167372"/>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t>How might we create a great robot - customer interaction? </a:t>
            </a:r>
            <a:endParaRPr sz="800" dirty="0"/>
          </a:p>
        </p:txBody>
      </p:sp>
      <p:sp>
        <p:nvSpPr>
          <p:cNvPr id="51" name="Google Shape;234;p38"/>
          <p:cNvSpPr/>
          <p:nvPr/>
        </p:nvSpPr>
        <p:spPr>
          <a:xfrm>
            <a:off x="7618712" y="1876487"/>
            <a:ext cx="808342" cy="971638"/>
          </a:xfrm>
          <a:prstGeom prst="foldedCorner">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GB" sz="800" dirty="0">
                <a:latin typeface="+mn-lt"/>
              </a:rPr>
              <a:t>How might we allow robots also to advertise the restaurant?</a:t>
            </a:r>
            <a:endParaRPr sz="800" dirty="0">
              <a:latin typeface="+mn-lt"/>
            </a:endParaRPr>
          </a:p>
        </p:txBody>
      </p:sp>
      <p:sp>
        <p:nvSpPr>
          <p:cNvPr id="52" name="Google Shape;157;p21"/>
          <p:cNvSpPr/>
          <p:nvPr/>
        </p:nvSpPr>
        <p:spPr>
          <a:xfrm>
            <a:off x="4456677" y="895826"/>
            <a:ext cx="1010100" cy="1010100"/>
          </a:xfrm>
          <a:prstGeom prst="foldedCorner">
            <a:avLst>
              <a:gd name="adj" fmla="val 16667"/>
            </a:avLst>
          </a:prstGeom>
          <a:solidFill>
            <a:schemeClr val="tx2">
              <a:lumMod val="75000"/>
            </a:schemeClr>
          </a:solidFill>
          <a:ln w="9525" cap="flat" cmpd="sng">
            <a:solidFill>
              <a:srgbClr val="5358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How might we keep vermin away from the robots?</a:t>
            </a:r>
            <a:endParaRPr sz="800"/>
          </a:p>
        </p:txBody>
      </p:sp>
      <p:sp>
        <p:nvSpPr>
          <p:cNvPr id="53" name="TextBox 52"/>
          <p:cNvSpPr txBox="1"/>
          <p:nvPr/>
        </p:nvSpPr>
        <p:spPr>
          <a:xfrm>
            <a:off x="7186126" y="3809036"/>
            <a:ext cx="1875272" cy="307777"/>
          </a:xfrm>
          <a:prstGeom prst="rect">
            <a:avLst/>
          </a:prstGeom>
          <a:noFill/>
        </p:spPr>
        <p:txBody>
          <a:bodyPr wrap="square" rtlCol="0">
            <a:spAutoFit/>
          </a:bodyPr>
          <a:lstStyle/>
          <a:p>
            <a:r>
              <a:rPr lang="en-US" dirty="0" smtClean="0"/>
              <a:t>Ads and Marketing</a:t>
            </a:r>
            <a:endParaRPr lang="en-US" dirty="0"/>
          </a:p>
        </p:txBody>
      </p:sp>
      <p:sp>
        <p:nvSpPr>
          <p:cNvPr id="54" name="TextBox 53"/>
          <p:cNvSpPr txBox="1"/>
          <p:nvPr/>
        </p:nvSpPr>
        <p:spPr>
          <a:xfrm>
            <a:off x="4540312" y="4219019"/>
            <a:ext cx="2090781" cy="523220"/>
          </a:xfrm>
          <a:prstGeom prst="rect">
            <a:avLst/>
          </a:prstGeom>
          <a:noFill/>
        </p:spPr>
        <p:txBody>
          <a:bodyPr wrap="square" rtlCol="0">
            <a:spAutoFit/>
          </a:bodyPr>
          <a:lstStyle/>
          <a:p>
            <a:r>
              <a:rPr lang="en-US" dirty="0" smtClean="0"/>
              <a:t>Advanced sophistication</a:t>
            </a:r>
            <a:endParaRPr lang="en-US" dirty="0"/>
          </a:p>
        </p:txBody>
      </p:sp>
      <p:sp>
        <p:nvSpPr>
          <p:cNvPr id="55" name="TextBox 54"/>
          <p:cNvSpPr txBox="1"/>
          <p:nvPr/>
        </p:nvSpPr>
        <p:spPr>
          <a:xfrm>
            <a:off x="721360" y="4649893"/>
            <a:ext cx="2944157" cy="307777"/>
          </a:xfrm>
          <a:prstGeom prst="rect">
            <a:avLst/>
          </a:prstGeom>
          <a:noFill/>
        </p:spPr>
        <p:txBody>
          <a:bodyPr wrap="square" rtlCol="0">
            <a:spAutoFit/>
          </a:bodyPr>
          <a:lstStyle/>
          <a:p>
            <a:r>
              <a:rPr lang="en-US" dirty="0" smtClean="0"/>
              <a:t>Human Interaction</a:t>
            </a:r>
            <a:endParaRPr lang="en-US" dirty="0"/>
          </a:p>
        </p:txBody>
      </p:sp>
    </p:spTree>
    <p:extLst>
      <p:ext uri="{BB962C8B-B14F-4D97-AF65-F5344CB8AC3E}">
        <p14:creationId xmlns:p14="http://schemas.microsoft.com/office/powerpoint/2010/main" val="25358502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2"/>
          <p:cNvSpPr txBox="1">
            <a:spLocks noGrp="1"/>
          </p:cNvSpPr>
          <p:nvPr>
            <p:ph type="title"/>
          </p:nvPr>
        </p:nvSpPr>
        <p:spPr>
          <a:xfrm>
            <a:off x="311700" y="216425"/>
            <a:ext cx="8520600" cy="572700"/>
          </a:xfrm>
          <a:prstGeom prst="rect">
            <a:avLst/>
          </a:prstGeom>
        </p:spPr>
        <p:txBody>
          <a:bodyPr spcFirstLastPara="1" wrap="square" lIns="34275" tIns="34275" rIns="34275" bIns="34275" anchor="t" anchorCtr="0">
            <a:noAutofit/>
          </a:bodyPr>
          <a:lstStyle/>
          <a:p>
            <a:pPr lvl="0"/>
            <a:r>
              <a:rPr lang="en" sz="2800" b="1" dirty="0">
                <a:solidFill>
                  <a:srgbClr val="051485"/>
                </a:solidFill>
                <a:latin typeface="Arial"/>
                <a:ea typeface="Arial"/>
                <a:cs typeface="Arial"/>
              </a:rPr>
              <a:t>Sprint Focus</a:t>
            </a:r>
            <a:endParaRPr sz="2800" b="1" dirty="0">
              <a:solidFill>
                <a:srgbClr val="051485"/>
              </a:solidFill>
              <a:latin typeface="Arial"/>
              <a:ea typeface="Arial"/>
              <a:cs typeface="Arial"/>
            </a:endParaRPr>
          </a:p>
        </p:txBody>
      </p:sp>
      <p:graphicFrame>
        <p:nvGraphicFramePr>
          <p:cNvPr id="249" name="Google Shape;249;p42"/>
          <p:cNvGraphicFramePr/>
          <p:nvPr>
            <p:extLst>
              <p:ext uri="{D42A27DB-BD31-4B8C-83A1-F6EECF244321}">
                <p14:modId xmlns:p14="http://schemas.microsoft.com/office/powerpoint/2010/main" val="3741930345"/>
              </p:ext>
            </p:extLst>
          </p:nvPr>
        </p:nvGraphicFramePr>
        <p:xfrm>
          <a:off x="952500" y="1350688"/>
          <a:ext cx="7239000" cy="2868078"/>
        </p:xfrm>
        <a:graphic>
          <a:graphicData uri="http://schemas.openxmlformats.org/drawingml/2006/table">
            <a:tbl>
              <a:tblPr>
                <a:noFill/>
                <a:tableStyleId>{33504CE0-DB88-45E9-9528-990517D5C9B6}</a:tableStyleId>
              </a:tblPr>
              <a:tblGrid>
                <a:gridCol w="2171075">
                  <a:extLst>
                    <a:ext uri="{9D8B030D-6E8A-4147-A177-3AD203B41FA5}">
                      <a16:colId xmlns:a16="http://schemas.microsoft.com/office/drawing/2014/main" xmlns="" val="20000"/>
                    </a:ext>
                  </a:extLst>
                </a:gridCol>
                <a:gridCol w="5067925">
                  <a:extLst>
                    <a:ext uri="{9D8B030D-6E8A-4147-A177-3AD203B41FA5}">
                      <a16:colId xmlns:a16="http://schemas.microsoft.com/office/drawing/2014/main" xmlns="" val="20001"/>
                    </a:ext>
                  </a:extLst>
                </a:gridCol>
              </a:tblGrid>
              <a:tr h="381000">
                <a:tc>
                  <a:txBody>
                    <a:bodyPr/>
                    <a:lstStyle/>
                    <a:p>
                      <a:pPr marL="0" lvl="0" indent="0" algn="l" rtl="0">
                        <a:spcBef>
                          <a:spcPts val="0"/>
                        </a:spcBef>
                        <a:spcAft>
                          <a:spcPts val="0"/>
                        </a:spcAft>
                        <a:buNone/>
                      </a:pPr>
                      <a:r>
                        <a:rPr lang="en" b="1" dirty="0">
                          <a:solidFill>
                            <a:srgbClr val="FFFFFF"/>
                          </a:solidFill>
                        </a:rPr>
                        <a:t>Focus</a:t>
                      </a:r>
                      <a:endParaRPr b="1"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lnSpc>
                          <a:spcPct val="115000"/>
                        </a:lnSpc>
                        <a:spcBef>
                          <a:spcPts val="700"/>
                        </a:spcBef>
                        <a:spcAft>
                          <a:spcPts val="0"/>
                        </a:spcAft>
                        <a:buNone/>
                      </a:pPr>
                      <a:r>
                        <a:rPr lang="en" sz="1200" i="0" dirty="0" smtClean="0">
                          <a:solidFill>
                            <a:srgbClr val="9E9E9E"/>
                          </a:solidFill>
                          <a:latin typeface="Open Sans"/>
                          <a:ea typeface="Open Sans"/>
                          <a:cs typeface="Open Sans"/>
                          <a:sym typeface="Open Sans"/>
                        </a:rPr>
                        <a:t>Monitoring</a:t>
                      </a:r>
                      <a:r>
                        <a:rPr lang="en" sz="1200" i="0" baseline="0" dirty="0" smtClean="0">
                          <a:solidFill>
                            <a:srgbClr val="9E9E9E"/>
                          </a:solidFill>
                          <a:latin typeface="Open Sans"/>
                          <a:ea typeface="Open Sans"/>
                          <a:cs typeface="Open Sans"/>
                          <a:sym typeface="Open Sans"/>
                        </a:rPr>
                        <a:t> and Control</a:t>
                      </a:r>
                      <a:endParaRPr sz="1200" i="1" dirty="0">
                        <a:latin typeface="Open Sans"/>
                        <a:ea typeface="Open Sans"/>
                        <a:cs typeface="Open Sans"/>
                        <a:sym typeface="Open Sans"/>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0"/>
                  </a:ext>
                </a:extLst>
              </a:tr>
              <a:tr h="381000">
                <a:tc>
                  <a:txBody>
                    <a:bodyPr/>
                    <a:lstStyle/>
                    <a:p>
                      <a:pPr marL="0" lvl="0" indent="0" algn="l" rtl="0">
                        <a:spcBef>
                          <a:spcPts val="0"/>
                        </a:spcBef>
                        <a:spcAft>
                          <a:spcPts val="0"/>
                        </a:spcAft>
                        <a:buNone/>
                      </a:pPr>
                      <a:r>
                        <a:rPr lang="en" b="1">
                          <a:solidFill>
                            <a:srgbClr val="FFFFFF"/>
                          </a:solidFill>
                        </a:rPr>
                        <a:t>Slide #</a:t>
                      </a:r>
                      <a:endParaRPr b="1">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lnSpc>
                          <a:spcPct val="115000"/>
                        </a:lnSpc>
                        <a:spcBef>
                          <a:spcPts val="700"/>
                        </a:spcBef>
                        <a:spcAft>
                          <a:spcPts val="0"/>
                        </a:spcAft>
                        <a:buNone/>
                      </a:pPr>
                      <a:r>
                        <a:rPr lang="en" sz="1200" dirty="0" smtClean="0">
                          <a:solidFill>
                            <a:srgbClr val="9E9E9E"/>
                          </a:solidFill>
                          <a:latin typeface="Open Sans"/>
                          <a:ea typeface="Open Sans"/>
                          <a:cs typeface="Open Sans"/>
                          <a:sym typeface="Open Sans"/>
                        </a:rPr>
                        <a:t>slide #11 and 12</a:t>
                      </a:r>
                      <a:r>
                        <a:rPr lang="en" sz="1200" b="1" i="1" dirty="0" smtClean="0">
                          <a:latin typeface="Open Sans"/>
                          <a:ea typeface="Open Sans"/>
                          <a:cs typeface="Open Sans"/>
                          <a:sym typeface="Open Sans"/>
                        </a:rPr>
                        <a:t> </a:t>
                      </a:r>
                      <a:r>
                        <a:rPr lang="en" sz="1200" dirty="0" smtClean="0">
                          <a:latin typeface="Open Sans"/>
                          <a:ea typeface="Open Sans"/>
                          <a:cs typeface="Open Sans"/>
                          <a:sym typeface="Open Sans"/>
                        </a:rPr>
                        <a:t>   </a:t>
                      </a:r>
                      <a:endParaRPr sz="1200" dirty="0">
                        <a:latin typeface="Open Sans"/>
                        <a:ea typeface="Open Sans"/>
                        <a:cs typeface="Open Sans"/>
                        <a:sym typeface="Open Sans"/>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1"/>
                  </a:ext>
                </a:extLst>
              </a:tr>
              <a:tr h="381000">
                <a:tc>
                  <a:txBody>
                    <a:bodyPr/>
                    <a:lstStyle/>
                    <a:p>
                      <a:pPr marL="0" lvl="0" indent="0" algn="l" rtl="0">
                        <a:spcBef>
                          <a:spcPts val="0"/>
                        </a:spcBef>
                        <a:spcAft>
                          <a:spcPts val="0"/>
                        </a:spcAft>
                        <a:buNone/>
                      </a:pPr>
                      <a:r>
                        <a:rPr lang="en" b="1">
                          <a:solidFill>
                            <a:srgbClr val="FFFFFF"/>
                          </a:solidFill>
                        </a:rPr>
                        <a:t>I selected this theme because</a:t>
                      </a: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lnSpc>
                          <a:spcPct val="115000"/>
                        </a:lnSpc>
                        <a:spcBef>
                          <a:spcPts val="700"/>
                        </a:spcBef>
                        <a:spcAft>
                          <a:spcPts val="0"/>
                        </a:spcAft>
                        <a:buNone/>
                      </a:pPr>
                      <a:r>
                        <a:rPr lang="en" sz="1200" dirty="0" smtClean="0">
                          <a:solidFill>
                            <a:srgbClr val="9E9E9E"/>
                          </a:solidFill>
                          <a:latin typeface="Open Sans"/>
                          <a:ea typeface="Open Sans"/>
                          <a:cs typeface="Open Sans"/>
                          <a:sym typeface="Open Sans"/>
                        </a:rPr>
                        <a:t>Customers</a:t>
                      </a:r>
                      <a:r>
                        <a:rPr lang="en" sz="1200" baseline="0" dirty="0" smtClean="0">
                          <a:solidFill>
                            <a:srgbClr val="9E9E9E"/>
                          </a:solidFill>
                          <a:latin typeface="Open Sans"/>
                          <a:ea typeface="Open Sans"/>
                          <a:cs typeface="Open Sans"/>
                          <a:sym typeface="Open Sans"/>
                        </a:rPr>
                        <a:t> expectation are timely delivery of their order to the right location, hence it is pertinent that Robo-Dasher should be able to met this expectation. Monitoring of the robot to provide real time location to the operations team and the customer ensures that the Robo-Dasher is following the efficient route, delivering at the right place .  Controls are also needed as it is important in any event when Robo-Dasher needs human intervention , proper steps can be taken to ensure that the customers expectations </a:t>
                      </a:r>
                      <a:r>
                        <a:rPr lang="en" sz="1200" baseline="0" smtClean="0">
                          <a:solidFill>
                            <a:srgbClr val="9E9E9E"/>
                          </a:solidFill>
                          <a:latin typeface="Open Sans"/>
                          <a:ea typeface="Open Sans"/>
                          <a:cs typeface="Open Sans"/>
                          <a:sym typeface="Open Sans"/>
                        </a:rPr>
                        <a:t>are me</a:t>
                      </a:r>
                      <a:r>
                        <a:rPr lang="en" sz="1200" dirty="0">
                          <a:latin typeface="Open Sans"/>
                          <a:ea typeface="Open Sans"/>
                          <a:cs typeface="Open Sans"/>
                          <a:sym typeface="Open Sans"/>
                        </a:rPr>
                        <a:t/>
                      </a:r>
                      <a:br>
                        <a:rPr lang="en" sz="1200" dirty="0">
                          <a:latin typeface="Open Sans"/>
                          <a:ea typeface="Open Sans"/>
                          <a:cs typeface="Open Sans"/>
                          <a:sym typeface="Open Sans"/>
                        </a:rPr>
                      </a:br>
                      <a:endParaRPr sz="1200" dirty="0">
                        <a:latin typeface="Open Sans"/>
                        <a:ea typeface="Open Sans"/>
                        <a:cs typeface="Open Sans"/>
                        <a:sym typeface="Open Sans"/>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43"/>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FFFFFF"/>
              </a:buClr>
              <a:buFont typeface="Open Sans"/>
              <a:buNone/>
            </a:pPr>
            <a:r>
              <a:rPr lang="en"/>
              <a:t>Define</a:t>
            </a:r>
            <a:endParaRPr sz="500"/>
          </a:p>
        </p:txBody>
      </p:sp>
      <p:sp>
        <p:nvSpPr>
          <p:cNvPr id="256" name="Google Shape;256;p43"/>
          <p:cNvSpPr txBox="1"/>
          <p:nvPr/>
        </p:nvSpPr>
        <p:spPr>
          <a:xfrm>
            <a:off x="491150" y="2275450"/>
            <a:ext cx="7169100" cy="92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pen Sans"/>
                <a:ea typeface="Open Sans"/>
                <a:cs typeface="Open Sans"/>
                <a:sym typeface="Open Sans"/>
              </a:rPr>
              <a:t>With an understanding of the problem space, create focus and align on specific outcomes for the Design Sprint </a:t>
            </a:r>
            <a:endParaRPr>
              <a:solidFill>
                <a:srgbClr val="FFFFFF"/>
              </a:solidFill>
              <a:latin typeface="Open Sans"/>
              <a:ea typeface="Open Sans"/>
              <a:cs typeface="Open Sans"/>
              <a:sym typeface="Open Sans"/>
            </a:endParaRPr>
          </a:p>
        </p:txBody>
      </p:sp>
    </p:spTree>
  </p:cSld>
  <p:clrMapOvr>
    <a:masterClrMapping/>
  </p:clrMapOvr>
  <p:transition>
    <p:fade thruBlk="1"/>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2" name="Google Shape;262;p44"/>
          <p:cNvSpPr txBox="1">
            <a:spLocks noGrp="1"/>
          </p:cNvSpPr>
          <p:nvPr>
            <p:ph type="body" idx="1"/>
          </p:nvPr>
        </p:nvSpPr>
        <p:spPr>
          <a:xfrm>
            <a:off x="311700" y="1071195"/>
            <a:ext cx="8520600" cy="3990900"/>
          </a:xfrm>
          <a:prstGeom prst="rect">
            <a:avLst/>
          </a:prstGeom>
        </p:spPr>
        <p:txBody>
          <a:bodyPr spcFirstLastPara="1" wrap="square" lIns="34275" tIns="34275" rIns="34275" bIns="34275" anchor="t" anchorCtr="0">
            <a:noAutofit/>
          </a:bodyPr>
          <a:lstStyle/>
          <a:p>
            <a:pPr marL="152400" lvl="0" indent="0" algn="l" rtl="0">
              <a:lnSpc>
                <a:spcPct val="115000"/>
              </a:lnSpc>
              <a:spcBef>
                <a:spcPts val="700"/>
              </a:spcBef>
              <a:spcAft>
                <a:spcPts val="0"/>
              </a:spcAft>
              <a:buClr>
                <a:srgbClr val="000000"/>
              </a:buClr>
              <a:buSzPts val="1200"/>
            </a:pPr>
            <a:r>
              <a:rPr lang="en" sz="1200" dirty="0" smtClean="0">
                <a:solidFill>
                  <a:srgbClr val="000000"/>
                </a:solidFill>
              </a:rPr>
              <a:t>Of late there has been some white mid-size human robots with the DoorDash branding on the sheets of LA, you would have either encountered them on your walk way or at some resturants. </a:t>
            </a:r>
          </a:p>
          <a:p>
            <a:pPr marL="152400" lvl="0" indent="0" algn="l" rtl="0">
              <a:lnSpc>
                <a:spcPct val="115000"/>
              </a:lnSpc>
              <a:spcBef>
                <a:spcPts val="700"/>
              </a:spcBef>
              <a:spcAft>
                <a:spcPts val="0"/>
              </a:spcAft>
              <a:buClr>
                <a:srgbClr val="000000"/>
              </a:buClr>
              <a:buSzPts val="1200"/>
            </a:pPr>
            <a:r>
              <a:rPr lang="en" sz="1200" dirty="0" smtClean="0">
                <a:solidFill>
                  <a:srgbClr val="000000"/>
                </a:solidFill>
              </a:rPr>
              <a:t>Doordash has introduced a new way of delivery for its loyal patrons with their Robotics Delivery system , the robots called Robo-Dasher, in patnership with EFG Tech, they have created a beautiful and environmentally friendly solution to meet the needs of their customers.</a:t>
            </a:r>
          </a:p>
          <a:p>
            <a:pPr marL="152400" lvl="0" indent="0" algn="l" rtl="0">
              <a:lnSpc>
                <a:spcPct val="115000"/>
              </a:lnSpc>
              <a:spcBef>
                <a:spcPts val="700"/>
              </a:spcBef>
              <a:spcAft>
                <a:spcPts val="0"/>
              </a:spcAft>
              <a:buClr>
                <a:srgbClr val="000000"/>
              </a:buClr>
              <a:buSzPts val="1200"/>
            </a:pPr>
            <a:r>
              <a:rPr lang="en-US" sz="1200" dirty="0" smtClean="0">
                <a:solidFill>
                  <a:srgbClr val="000000"/>
                </a:solidFill>
              </a:rPr>
              <a:t>R</a:t>
            </a:r>
            <a:r>
              <a:rPr lang="en" sz="1200" dirty="0" smtClean="0">
                <a:solidFill>
                  <a:srgbClr val="000000"/>
                </a:solidFill>
              </a:rPr>
              <a:t>obo-dasher caters for consumers whose orders are light orders –snacks, light meals drink and are ordering from a resturant within 2 miles of their delivery location, which evidently solves the isssue many DoorDash customers like myseld have when it comes to small delivery in my proximity , if you are anything like I and my colleagues in the past, I would rather go to the resturant myself than pay the charges for delivery and the subsequent tipping of the Dasher who delivers me a doughnut and a drink from a store blocks away.</a:t>
            </a:r>
          </a:p>
          <a:p>
            <a:pPr marL="152400" lvl="0" indent="0" algn="l" rtl="0">
              <a:lnSpc>
                <a:spcPct val="115000"/>
              </a:lnSpc>
              <a:spcBef>
                <a:spcPts val="700"/>
              </a:spcBef>
              <a:spcAft>
                <a:spcPts val="0"/>
              </a:spcAft>
              <a:buClr>
                <a:srgbClr val="000000"/>
              </a:buClr>
              <a:buSzPts val="1200"/>
            </a:pPr>
            <a:r>
              <a:rPr lang="en" sz="1200" dirty="0" smtClean="0">
                <a:solidFill>
                  <a:srgbClr val="000000"/>
                </a:solidFill>
              </a:rPr>
              <a:t>With the Robo-dasher integration on the new app , once you place an order that falls in this category , you rec</a:t>
            </a:r>
            <a:r>
              <a:rPr lang="en-US" sz="1200" dirty="0" err="1" smtClean="0">
                <a:solidFill>
                  <a:srgbClr val="000000"/>
                </a:solidFill>
              </a:rPr>
              <a:t>ei</a:t>
            </a:r>
            <a:r>
              <a:rPr lang="en" sz="1200" dirty="0" smtClean="0">
                <a:solidFill>
                  <a:srgbClr val="000000"/>
                </a:solidFill>
              </a:rPr>
              <a:t>ve a text confirming your order and your robo-dasher’s e-ID, you can track when your order is picked, the location of the robot and upon arrival at your location, you get a subsequent notification of robo-dasher’s arrival and  a unique barcode to help unlock the storage of your order.</a:t>
            </a:r>
          </a:p>
          <a:p>
            <a:pPr marL="152400" lvl="0" indent="0" algn="l" rtl="0">
              <a:lnSpc>
                <a:spcPct val="115000"/>
              </a:lnSpc>
              <a:spcBef>
                <a:spcPts val="700"/>
              </a:spcBef>
              <a:spcAft>
                <a:spcPts val="0"/>
              </a:spcAft>
              <a:buClr>
                <a:srgbClr val="000000"/>
              </a:buClr>
              <a:buSzPts val="1200"/>
            </a:pPr>
            <a:r>
              <a:rPr lang="en" sz="1200" dirty="0" smtClean="0">
                <a:solidFill>
                  <a:srgbClr val="000000"/>
                </a:solidFill>
              </a:rPr>
              <a:t>Robo-dasher is smart and this innovation by Doordash is very much welcome in its bid to reduce carbon footprint and serve the customers better. </a:t>
            </a:r>
            <a:r>
              <a:rPr lang="en-US" sz="1200" dirty="0" smtClean="0">
                <a:solidFill>
                  <a:srgbClr val="000000"/>
                </a:solidFill>
              </a:rPr>
              <a:t>Go</a:t>
            </a:r>
            <a:r>
              <a:rPr lang="en" sz="1200" dirty="0" smtClean="0">
                <a:solidFill>
                  <a:srgbClr val="000000"/>
                </a:solidFill>
              </a:rPr>
              <a:t> try it today</a:t>
            </a:r>
          </a:p>
          <a:p>
            <a:pPr marL="0" lvl="0" indent="0" algn="l" rtl="0">
              <a:lnSpc>
                <a:spcPct val="115000"/>
              </a:lnSpc>
              <a:spcBef>
                <a:spcPts val="700"/>
              </a:spcBef>
              <a:spcAft>
                <a:spcPts val="0"/>
              </a:spcAft>
              <a:buNone/>
            </a:pPr>
            <a:endParaRPr sz="1200" dirty="0">
              <a:solidFill>
                <a:srgbClr val="000000"/>
              </a:solidFill>
            </a:endParaRPr>
          </a:p>
          <a:p>
            <a:pPr marL="0" lvl="0" indent="0" algn="l" rtl="0">
              <a:lnSpc>
                <a:spcPct val="115000"/>
              </a:lnSpc>
              <a:spcBef>
                <a:spcPts val="700"/>
              </a:spcBef>
              <a:spcAft>
                <a:spcPts val="0"/>
              </a:spcAft>
              <a:buNone/>
            </a:pPr>
            <a:endParaRPr sz="1200" dirty="0">
              <a:solidFill>
                <a:srgbClr val="000000"/>
              </a:solidFill>
            </a:endParaRPr>
          </a:p>
        </p:txBody>
      </p:sp>
      <p:sp>
        <p:nvSpPr>
          <p:cNvPr id="261" name="Google Shape;261;p44"/>
          <p:cNvSpPr txBox="1">
            <a:spLocks noGrp="1"/>
          </p:cNvSpPr>
          <p:nvPr>
            <p:ph type="title"/>
          </p:nvPr>
        </p:nvSpPr>
        <p:spPr>
          <a:xfrm>
            <a:off x="311700" y="216425"/>
            <a:ext cx="8520600" cy="345762"/>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2400" b="1" dirty="0">
                <a:solidFill>
                  <a:schemeClr val="accent1">
                    <a:lumMod val="50000"/>
                  </a:schemeClr>
                </a:solidFill>
              </a:rPr>
              <a:t>Future Press Review</a:t>
            </a:r>
            <a:endParaRPr sz="2400" b="1" dirty="0">
              <a:solidFill>
                <a:schemeClr val="accent1">
                  <a:lumMod val="50000"/>
                </a:schemeClr>
              </a:solidFill>
            </a:endParaRPr>
          </a:p>
        </p:txBody>
      </p:sp>
      <p:sp>
        <p:nvSpPr>
          <p:cNvPr id="266" name="Google Shape;266;p44"/>
          <p:cNvSpPr txBox="1">
            <a:spLocks noGrp="1"/>
          </p:cNvSpPr>
          <p:nvPr>
            <p:ph type="title" idx="4294967295"/>
          </p:nvPr>
        </p:nvSpPr>
        <p:spPr>
          <a:xfrm>
            <a:off x="0" y="561975"/>
            <a:ext cx="8521700" cy="573088"/>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1400" b="1" dirty="0" smtClean="0">
                <a:solidFill>
                  <a:schemeClr val="accent1">
                    <a:lumMod val="50000"/>
                  </a:schemeClr>
                </a:solidFill>
              </a:rPr>
              <a:t>Robot Delivery by DoorDash</a:t>
            </a:r>
            <a:r>
              <a:rPr lang="en" sz="1400" dirty="0" smtClean="0"/>
              <a:t/>
            </a:r>
            <a:br>
              <a:rPr lang="en" sz="1400" dirty="0" smtClean="0"/>
            </a:br>
            <a:r>
              <a:rPr lang="en" sz="1400" dirty="0" smtClean="0"/>
              <a:t>Published by: John Cornor , XYX Group</a:t>
            </a:r>
            <a:endParaRPr sz="14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7"/>
          <p:cNvSpPr txBox="1">
            <a:spLocks noGrp="1"/>
          </p:cNvSpPr>
          <p:nvPr>
            <p:ph type="title"/>
          </p:nvPr>
        </p:nvSpPr>
        <p:spPr>
          <a:xfrm>
            <a:off x="311700" y="216425"/>
            <a:ext cx="3061200" cy="572700"/>
          </a:xfrm>
          <a:prstGeom prst="rect">
            <a:avLst/>
          </a:prstGeom>
        </p:spPr>
        <p:txBody>
          <a:bodyPr spcFirstLastPara="1" wrap="square" lIns="34275" tIns="34275" rIns="34275" bIns="34275" anchor="t" anchorCtr="0">
            <a:noAutofit/>
          </a:bodyPr>
          <a:lstStyle/>
          <a:p>
            <a:r>
              <a:rPr lang="en" sz="2800" b="1" dirty="0">
                <a:solidFill>
                  <a:srgbClr val="051485"/>
                </a:solidFill>
                <a:latin typeface="Arial"/>
                <a:ea typeface="Arial"/>
                <a:cs typeface="Arial"/>
              </a:rPr>
              <a:t>Success Metrics</a:t>
            </a:r>
            <a:endParaRPr sz="2800" b="1" dirty="0">
              <a:solidFill>
                <a:srgbClr val="051485"/>
              </a:solidFill>
              <a:latin typeface="Arial"/>
              <a:ea typeface="Arial"/>
              <a:cs typeface="Arial"/>
            </a:endParaRPr>
          </a:p>
        </p:txBody>
      </p:sp>
      <p:graphicFrame>
        <p:nvGraphicFramePr>
          <p:cNvPr id="288" name="Google Shape;288;p47"/>
          <p:cNvGraphicFramePr/>
          <p:nvPr>
            <p:extLst>
              <p:ext uri="{D42A27DB-BD31-4B8C-83A1-F6EECF244321}">
                <p14:modId xmlns:p14="http://schemas.microsoft.com/office/powerpoint/2010/main" val="25303383"/>
              </p:ext>
            </p:extLst>
          </p:nvPr>
        </p:nvGraphicFramePr>
        <p:xfrm>
          <a:off x="265176" y="689800"/>
          <a:ext cx="8686801" cy="4395484"/>
        </p:xfrm>
        <a:graphic>
          <a:graphicData uri="http://schemas.openxmlformats.org/drawingml/2006/table">
            <a:tbl>
              <a:tblPr>
                <a:noFill/>
                <a:tableStyleId>{33504CE0-DB88-45E9-9528-990517D5C9B6}</a:tableStyleId>
              </a:tblPr>
              <a:tblGrid>
                <a:gridCol w="1387992">
                  <a:extLst>
                    <a:ext uri="{9D8B030D-6E8A-4147-A177-3AD203B41FA5}">
                      <a16:colId xmlns:a16="http://schemas.microsoft.com/office/drawing/2014/main" xmlns="" val="20000"/>
                    </a:ext>
                  </a:extLst>
                </a:gridCol>
                <a:gridCol w="2536330">
                  <a:extLst>
                    <a:ext uri="{9D8B030D-6E8A-4147-A177-3AD203B41FA5}">
                      <a16:colId xmlns:a16="http://schemas.microsoft.com/office/drawing/2014/main" xmlns="" val="20001"/>
                    </a:ext>
                  </a:extLst>
                </a:gridCol>
                <a:gridCol w="2341807">
                  <a:extLst>
                    <a:ext uri="{9D8B030D-6E8A-4147-A177-3AD203B41FA5}">
                      <a16:colId xmlns:a16="http://schemas.microsoft.com/office/drawing/2014/main" xmlns="" val="20002"/>
                    </a:ext>
                  </a:extLst>
                </a:gridCol>
                <a:gridCol w="2420672">
                  <a:extLst>
                    <a:ext uri="{9D8B030D-6E8A-4147-A177-3AD203B41FA5}">
                      <a16:colId xmlns:a16="http://schemas.microsoft.com/office/drawing/2014/main" xmlns="" val="20003"/>
                    </a:ext>
                  </a:extLst>
                </a:gridCol>
              </a:tblGrid>
              <a:tr h="367648">
                <a:tc>
                  <a:txBody>
                    <a:bodyPr/>
                    <a:lstStyle/>
                    <a:p>
                      <a:pPr marL="0" lvl="0" indent="0" algn="l" rtl="0">
                        <a:spcBef>
                          <a:spcPts val="0"/>
                        </a:spcBef>
                        <a:spcAft>
                          <a:spcPts val="0"/>
                        </a:spcAft>
                        <a:buNone/>
                      </a:pPr>
                      <a:endParaRPr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 dirty="0">
                          <a:solidFill>
                            <a:srgbClr val="FFFFFF"/>
                          </a:solidFill>
                        </a:rPr>
                        <a:t>Goals</a:t>
                      </a:r>
                      <a:endParaRPr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 dirty="0">
                          <a:solidFill>
                            <a:srgbClr val="FFFFFF"/>
                          </a:solidFill>
                        </a:rPr>
                        <a:t>Signals</a:t>
                      </a:r>
                      <a:endParaRPr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
                          <a:solidFill>
                            <a:srgbClr val="FFFFFF"/>
                          </a:solidFill>
                        </a:rPr>
                        <a:t>Metrics</a:t>
                      </a:r>
                      <a:endParaRPr>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extLst>
                  <a:ext uri="{0D108BD9-81ED-4DB2-BD59-A6C34878D82A}">
                    <a16:rowId xmlns:a16="http://schemas.microsoft.com/office/drawing/2014/main" xmlns="" val="10000"/>
                  </a:ext>
                </a:extLst>
              </a:tr>
              <a:tr h="585038">
                <a:tc>
                  <a:txBody>
                    <a:bodyPr/>
                    <a:lstStyle/>
                    <a:p>
                      <a:pPr marL="0" lvl="0" indent="0" algn="l" rtl="0">
                        <a:spcBef>
                          <a:spcPts val="0"/>
                        </a:spcBef>
                        <a:spcAft>
                          <a:spcPts val="0"/>
                        </a:spcAft>
                        <a:buNone/>
                      </a:pPr>
                      <a:r>
                        <a:rPr lang="en" sz="1400" b="0" i="0" u="none" strike="noStrike" cap="none" dirty="0">
                          <a:solidFill>
                            <a:srgbClr val="FFFFFF"/>
                          </a:solidFill>
                          <a:latin typeface="Arial"/>
                          <a:cs typeface="Arial"/>
                          <a:sym typeface="Arial"/>
                        </a:rPr>
                        <a:t>Happiness</a:t>
                      </a:r>
                    </a:p>
                    <a:p>
                      <a:pPr marL="0" lvl="0" indent="0" algn="l" rtl="0">
                        <a:spcBef>
                          <a:spcPts val="0"/>
                        </a:spcBef>
                        <a:spcAft>
                          <a:spcPts val="0"/>
                        </a:spcAft>
                        <a:buNone/>
                      </a:pPr>
                      <a:r>
                        <a:rPr lang="en" dirty="0">
                          <a:solidFill>
                            <a:srgbClr val="FFFFFF"/>
                          </a:solidFill>
                        </a:rPr>
                        <a:t/>
                      </a:r>
                      <a:br>
                        <a:rPr lang="en" dirty="0">
                          <a:solidFill>
                            <a:srgbClr val="FFFFFF"/>
                          </a:solidFill>
                        </a:rPr>
                      </a:br>
                      <a:endParaRPr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Font typeface="Arial" panose="020B0604020202020204" pitchFamily="34" charset="0"/>
                        <a:buNone/>
                      </a:pPr>
                      <a:endParaRPr lang="en-US" sz="1000" dirty="0"/>
                    </a:p>
                    <a:p>
                      <a:pPr marL="171450" lvl="0" indent="-171450" algn="l" rtl="0">
                        <a:spcBef>
                          <a:spcPts val="0"/>
                        </a:spcBef>
                        <a:spcAft>
                          <a:spcPts val="0"/>
                        </a:spcAft>
                        <a:buFont typeface="Arial" panose="020B0604020202020204" pitchFamily="34" charset="0"/>
                        <a:buChar char="•"/>
                      </a:pPr>
                      <a:r>
                        <a:rPr lang="en-US" sz="1000" dirty="0" smtClean="0"/>
                        <a:t>Easy</a:t>
                      </a:r>
                      <a:r>
                        <a:rPr lang="en-US" sz="1000" baseline="0" dirty="0" smtClean="0"/>
                        <a:t> to order</a:t>
                      </a:r>
                    </a:p>
                    <a:p>
                      <a:pPr marL="171450" lvl="0" indent="-171450" algn="l" rtl="0">
                        <a:spcBef>
                          <a:spcPts val="0"/>
                        </a:spcBef>
                        <a:spcAft>
                          <a:spcPts val="0"/>
                        </a:spcAft>
                        <a:buFont typeface="Arial" panose="020B0604020202020204" pitchFamily="34" charset="0"/>
                        <a:buChar char="•"/>
                      </a:pPr>
                      <a:r>
                        <a:rPr lang="en-US" sz="1000" baseline="0" dirty="0" smtClean="0"/>
                        <a:t>Timely food delivery</a:t>
                      </a:r>
                      <a:endParaRPr sz="1000" dirty="0"/>
                    </a:p>
                  </a:txBody>
                  <a:tcPr marL="91425" marR="91425" marT="91425" marB="91425" anchor="ctr">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tc>
                  <a:txBody>
                    <a:bodyPr/>
                    <a:lstStyle/>
                    <a:p>
                      <a:pPr marL="171450" lvl="0" indent="-171450" algn="l" rtl="0">
                        <a:spcBef>
                          <a:spcPts val="0"/>
                        </a:spcBef>
                        <a:spcAft>
                          <a:spcPts val="0"/>
                        </a:spcAft>
                        <a:buFont typeface="Arial" panose="020B0604020202020204" pitchFamily="34" charset="0"/>
                        <a:buChar char="•"/>
                      </a:pPr>
                      <a:r>
                        <a:rPr lang="en-US" sz="1000" dirty="0" smtClean="0"/>
                        <a:t>Customer</a:t>
                      </a:r>
                      <a:r>
                        <a:rPr lang="en-US" sz="1000" baseline="0" dirty="0" smtClean="0"/>
                        <a:t> feedback and review after delivery</a:t>
                      </a:r>
                    </a:p>
                    <a:p>
                      <a:pPr marL="171450" lvl="0" indent="-171450" algn="l" rtl="0">
                        <a:spcBef>
                          <a:spcPts val="0"/>
                        </a:spcBef>
                        <a:spcAft>
                          <a:spcPts val="0"/>
                        </a:spcAft>
                        <a:buFont typeface="Arial" panose="020B0604020202020204" pitchFamily="34" charset="0"/>
                        <a:buChar char="•"/>
                      </a:pPr>
                      <a:r>
                        <a:rPr lang="en-US" sz="1000" baseline="0" dirty="0" smtClean="0"/>
                        <a:t>How often they use doordash.</a:t>
                      </a:r>
                      <a:endParaRPr sz="1000" dirty="0"/>
                    </a:p>
                  </a:txBody>
                  <a:tcPr marL="91425" marR="91425" marT="91425" marB="91425" anchor="ctr">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tc>
                  <a:txBody>
                    <a:bodyPr/>
                    <a:lstStyle/>
                    <a:p>
                      <a:pPr marL="171450" lvl="0" indent="-171450" algn="l" rtl="0">
                        <a:spcBef>
                          <a:spcPts val="0"/>
                        </a:spcBef>
                        <a:spcAft>
                          <a:spcPts val="0"/>
                        </a:spcAft>
                        <a:buFont typeface="Arial" panose="020B0604020202020204" pitchFamily="34" charset="0"/>
                        <a:buChar char="•"/>
                      </a:pPr>
                      <a:r>
                        <a:rPr lang="en-US" sz="1000" dirty="0" smtClean="0"/>
                        <a:t>User</a:t>
                      </a:r>
                      <a:r>
                        <a:rPr lang="en-US" sz="1000" baseline="0" dirty="0" smtClean="0"/>
                        <a:t> rating on app stores and surveys</a:t>
                      </a:r>
                    </a:p>
                    <a:p>
                      <a:pPr marL="171450" lvl="0" indent="-171450" algn="l" rtl="0">
                        <a:spcBef>
                          <a:spcPts val="0"/>
                        </a:spcBef>
                        <a:spcAft>
                          <a:spcPts val="0"/>
                        </a:spcAft>
                        <a:buFont typeface="Arial" panose="020B0604020202020204" pitchFamily="34" charset="0"/>
                        <a:buChar char="•"/>
                      </a:pPr>
                      <a:r>
                        <a:rPr lang="en-US" sz="1000" baseline="0" dirty="0" smtClean="0"/>
                        <a:t>No. of week order</a:t>
                      </a:r>
                    </a:p>
                    <a:p>
                      <a:pPr marL="171450" lvl="0" indent="-171450" algn="l" rtl="0">
                        <a:spcBef>
                          <a:spcPts val="0"/>
                        </a:spcBef>
                        <a:spcAft>
                          <a:spcPts val="0"/>
                        </a:spcAft>
                        <a:buFont typeface="Arial" panose="020B0604020202020204" pitchFamily="34" charset="0"/>
                        <a:buChar char="•"/>
                      </a:pPr>
                      <a:r>
                        <a:rPr lang="en-US" sz="1000" baseline="0" dirty="0" smtClean="0"/>
                        <a:t>Referral</a:t>
                      </a:r>
                    </a:p>
                    <a:p>
                      <a:pPr marL="171450" lvl="0" indent="-171450" algn="l" rtl="0">
                        <a:spcBef>
                          <a:spcPts val="0"/>
                        </a:spcBef>
                        <a:spcAft>
                          <a:spcPts val="0"/>
                        </a:spcAft>
                        <a:buFont typeface="Arial" panose="020B0604020202020204" pitchFamily="34" charset="0"/>
                        <a:buChar char="•"/>
                      </a:pPr>
                      <a:endParaRPr sz="1000" dirty="0"/>
                    </a:p>
                  </a:txBody>
                  <a:tcPr marL="91425" marR="91425" marT="91425" marB="91425" anchor="ctr">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1"/>
                  </a:ext>
                </a:extLst>
              </a:tr>
              <a:tr h="763606">
                <a:tc>
                  <a:txBody>
                    <a:bodyPr/>
                    <a:lstStyle/>
                    <a:p>
                      <a:pPr marL="0" lvl="0" indent="0" algn="l" rtl="0">
                        <a:spcBef>
                          <a:spcPts val="0"/>
                        </a:spcBef>
                        <a:spcAft>
                          <a:spcPts val="0"/>
                        </a:spcAft>
                        <a:buNone/>
                      </a:pPr>
                      <a:r>
                        <a:rPr lang="en" sz="1400" b="0" i="0" u="none" strike="noStrike" cap="none" dirty="0">
                          <a:solidFill>
                            <a:srgbClr val="FFFFFF"/>
                          </a:solidFill>
                          <a:latin typeface="Arial"/>
                          <a:cs typeface="Arial"/>
                          <a:sym typeface="Arial"/>
                        </a:rPr>
                        <a:t>Engagement</a:t>
                      </a:r>
                      <a:endParaRPr sz="1400" b="0" i="0" u="none" strike="noStrike" cap="none" dirty="0">
                        <a:solidFill>
                          <a:srgbClr val="FFFFFF"/>
                        </a:solidFill>
                        <a:latin typeface="Arial"/>
                        <a:cs typeface="Arial"/>
                        <a:sym typeface="Aria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171450" lvl="0" indent="-171450" algn="l" rtl="0">
                        <a:spcBef>
                          <a:spcPts val="0"/>
                        </a:spcBef>
                        <a:spcAft>
                          <a:spcPts val="0"/>
                        </a:spcAft>
                        <a:buFont typeface="Arial" panose="020B0604020202020204" pitchFamily="34" charset="0"/>
                        <a:buChar char="•"/>
                      </a:pPr>
                      <a:r>
                        <a:rPr lang="en-US" sz="1000" baseline="0" dirty="0" smtClean="0"/>
                        <a:t>Number of small orders</a:t>
                      </a:r>
                    </a:p>
                    <a:p>
                      <a:pPr marL="171450" lvl="0" indent="-171450" algn="l" rtl="0">
                        <a:spcBef>
                          <a:spcPts val="0"/>
                        </a:spcBef>
                        <a:spcAft>
                          <a:spcPts val="0"/>
                        </a:spcAft>
                        <a:buFont typeface="Arial" panose="020B0604020202020204" pitchFamily="34" charset="0"/>
                        <a:buChar char="•"/>
                      </a:pPr>
                      <a:r>
                        <a:rPr lang="en-US" sz="1000" baseline="0" dirty="0" smtClean="0"/>
                        <a:t>Tracking Robo-Dasher</a:t>
                      </a:r>
                      <a:endParaRPr sz="1000" dirty="0"/>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tc>
                  <a:txBody>
                    <a:bodyPr/>
                    <a:lstStyle/>
                    <a:p>
                      <a:pPr marL="171450" lvl="0" indent="-171450" algn="l" rtl="0">
                        <a:spcBef>
                          <a:spcPts val="0"/>
                        </a:spcBef>
                        <a:spcAft>
                          <a:spcPts val="0"/>
                        </a:spcAft>
                        <a:buFont typeface="Arial" panose="020B0604020202020204" pitchFamily="34" charset="0"/>
                        <a:buChar char="•"/>
                      </a:pPr>
                      <a:r>
                        <a:rPr lang="en-US" sz="1000" dirty="0" smtClean="0"/>
                        <a:t>Increase in th</a:t>
                      </a:r>
                      <a:r>
                        <a:rPr lang="en-US" sz="1000" baseline="0" dirty="0" smtClean="0"/>
                        <a:t>e frequency of small orders</a:t>
                      </a:r>
                    </a:p>
                    <a:p>
                      <a:pPr marL="171450" lvl="0" indent="-171450" algn="l" rtl="0">
                        <a:spcBef>
                          <a:spcPts val="0"/>
                        </a:spcBef>
                        <a:spcAft>
                          <a:spcPts val="0"/>
                        </a:spcAft>
                        <a:buFont typeface="Arial" panose="020B0604020202020204" pitchFamily="34" charset="0"/>
                        <a:buChar char="•"/>
                      </a:pPr>
                      <a:r>
                        <a:rPr lang="en-US" sz="1000" baseline="0" dirty="0" smtClean="0"/>
                        <a:t>Time spent tracking order</a:t>
                      </a:r>
                      <a:endParaRPr sz="1000" dirty="0"/>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tc>
                  <a:txBody>
                    <a:bodyPr/>
                    <a:lstStyle/>
                    <a:p>
                      <a:pPr marL="171450" lvl="0" indent="-171450" algn="l" rtl="0">
                        <a:spcBef>
                          <a:spcPts val="0"/>
                        </a:spcBef>
                        <a:spcAft>
                          <a:spcPts val="0"/>
                        </a:spcAft>
                        <a:buFont typeface="Arial" panose="020B0604020202020204" pitchFamily="34" charset="0"/>
                        <a:buChar char="•"/>
                      </a:pPr>
                      <a:r>
                        <a:rPr lang="en-US" sz="1000" dirty="0" smtClean="0"/>
                        <a:t>No. of small orders per week or month</a:t>
                      </a:r>
                    </a:p>
                    <a:p>
                      <a:pPr marL="171450" lvl="0" indent="-171450" algn="l" rtl="0">
                        <a:spcBef>
                          <a:spcPts val="0"/>
                        </a:spcBef>
                        <a:spcAft>
                          <a:spcPts val="0"/>
                        </a:spcAft>
                        <a:buFont typeface="Arial" panose="020B0604020202020204" pitchFamily="34" charset="0"/>
                        <a:buChar char="•"/>
                      </a:pPr>
                      <a:r>
                        <a:rPr lang="en-US" sz="1000" dirty="0" smtClean="0"/>
                        <a:t>App Session</a:t>
                      </a:r>
                      <a:r>
                        <a:rPr lang="en-US" sz="1000" baseline="0" dirty="0" smtClean="0"/>
                        <a:t> length</a:t>
                      </a:r>
                      <a:endParaRPr sz="1000" dirty="0"/>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2"/>
                  </a:ext>
                </a:extLst>
              </a:tr>
              <a:tr h="763606">
                <a:tc>
                  <a:txBody>
                    <a:bodyPr/>
                    <a:lstStyle/>
                    <a:p>
                      <a:pPr marL="0" lvl="0" indent="0" algn="l" rtl="0">
                        <a:spcBef>
                          <a:spcPts val="0"/>
                        </a:spcBef>
                        <a:spcAft>
                          <a:spcPts val="0"/>
                        </a:spcAft>
                        <a:buNone/>
                      </a:pPr>
                      <a:r>
                        <a:rPr lang="en" dirty="0">
                          <a:solidFill>
                            <a:srgbClr val="FFFFFF"/>
                          </a:solidFill>
                        </a:rPr>
                        <a:t>Adoption</a:t>
                      </a:r>
                      <a:endParaRPr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New app download</a:t>
                      </a: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tc>
                  <a:txBody>
                    <a:bodyPr/>
                    <a:lstStyle/>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Sign up and referrals</a:t>
                      </a:r>
                      <a:endParaRPr sz="1000" b="0" i="0" u="none" strike="noStrike" cap="none" dirty="0">
                        <a:solidFill>
                          <a:srgbClr val="000000"/>
                        </a:solidFill>
                        <a:latin typeface="Arial"/>
                        <a:ea typeface="Arial"/>
                        <a:cs typeface="Arial"/>
                        <a:sym typeface="Aria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tc>
                  <a:txBody>
                    <a:bodyPr/>
                    <a:lstStyle/>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Increase in referrals</a:t>
                      </a:r>
                    </a:p>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More app store download</a:t>
                      </a: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3"/>
                  </a:ext>
                </a:extLst>
              </a:tr>
              <a:tr h="763606">
                <a:tc>
                  <a:txBody>
                    <a:bodyPr/>
                    <a:lstStyle/>
                    <a:p>
                      <a:pPr marL="0" lvl="0" indent="0" algn="l" rtl="0">
                        <a:spcBef>
                          <a:spcPts val="0"/>
                        </a:spcBef>
                        <a:spcAft>
                          <a:spcPts val="0"/>
                        </a:spcAft>
                        <a:buNone/>
                      </a:pPr>
                      <a:r>
                        <a:rPr lang="en" dirty="0">
                          <a:solidFill>
                            <a:srgbClr val="FFFFFF"/>
                          </a:solidFill>
                        </a:rPr>
                        <a:t>Retention</a:t>
                      </a:r>
                      <a:endParaRPr dirty="0">
                        <a:solidFill>
                          <a:srgbClr val="FFFFFF"/>
                        </a:solidFill>
                      </a:endParaRPr>
                    </a:p>
                    <a:p>
                      <a:pPr marL="0" lvl="0" indent="0" algn="l" rtl="0">
                        <a:spcBef>
                          <a:spcPts val="0"/>
                        </a:spcBef>
                        <a:spcAft>
                          <a:spcPts val="0"/>
                        </a:spcAft>
                        <a:buNone/>
                      </a:pPr>
                      <a:endParaRPr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Small deliveries </a:t>
                      </a:r>
                    </a:p>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Value of</a:t>
                      </a:r>
                      <a:r>
                        <a:rPr lang="en-US" sz="1000" b="0" i="0" u="none" strike="noStrike" cap="none" baseline="0" dirty="0" smtClean="0">
                          <a:solidFill>
                            <a:srgbClr val="000000"/>
                          </a:solidFill>
                          <a:latin typeface="Arial"/>
                          <a:ea typeface="Arial"/>
                          <a:cs typeface="Arial"/>
                          <a:sym typeface="Arial"/>
                        </a:rPr>
                        <a:t> money per app deals</a:t>
                      </a:r>
                      <a:endParaRPr sz="1000" b="0" i="0" u="none" strike="noStrike" cap="none" dirty="0">
                        <a:solidFill>
                          <a:srgbClr val="000000"/>
                        </a:solidFill>
                        <a:latin typeface="Arial"/>
                        <a:ea typeface="Arial"/>
                        <a:cs typeface="Arial"/>
                        <a:sym typeface="Aria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tc>
                  <a:txBody>
                    <a:bodyPr/>
                    <a:lstStyle/>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More opt-in</a:t>
                      </a:r>
                      <a:r>
                        <a:rPr lang="en-US" sz="1000" b="0" i="0" u="none" strike="noStrike" cap="none" baseline="0" dirty="0" smtClean="0">
                          <a:solidFill>
                            <a:srgbClr val="000000"/>
                          </a:solidFill>
                          <a:latin typeface="Arial"/>
                          <a:ea typeface="Arial"/>
                          <a:cs typeface="Arial"/>
                          <a:sym typeface="Arial"/>
                        </a:rPr>
                        <a:t> on app deals for Robo-dasher delivery</a:t>
                      </a:r>
                    </a:p>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baseline="0" dirty="0" smtClean="0">
                          <a:solidFill>
                            <a:srgbClr val="000000"/>
                          </a:solidFill>
                          <a:latin typeface="Arial"/>
                          <a:ea typeface="Arial"/>
                          <a:cs typeface="Arial"/>
                          <a:sym typeface="Arial"/>
                        </a:rPr>
                        <a:t>More small order</a:t>
                      </a:r>
                      <a:endParaRPr sz="1000" b="0" i="0" u="none" strike="noStrike" cap="none" dirty="0">
                        <a:solidFill>
                          <a:srgbClr val="000000"/>
                        </a:solidFill>
                        <a:latin typeface="Arial"/>
                        <a:ea typeface="Arial"/>
                        <a:cs typeface="Arial"/>
                        <a:sym typeface="Aria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tc>
                  <a:txBody>
                    <a:bodyPr/>
                    <a:lstStyle/>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No. of small order</a:t>
                      </a:r>
                      <a:r>
                        <a:rPr lang="en-US" sz="1000" b="0" i="0" u="none" strike="noStrike" cap="none" baseline="0" dirty="0" smtClean="0">
                          <a:solidFill>
                            <a:srgbClr val="000000"/>
                          </a:solidFill>
                          <a:latin typeface="Arial"/>
                          <a:ea typeface="Arial"/>
                          <a:cs typeface="Arial"/>
                          <a:sym typeface="Arial"/>
                        </a:rPr>
                        <a:t> per week</a:t>
                      </a:r>
                    </a:p>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baseline="0" dirty="0" smtClean="0">
                          <a:solidFill>
                            <a:srgbClr val="000000"/>
                          </a:solidFill>
                          <a:latin typeface="Arial"/>
                          <a:ea typeface="Arial"/>
                          <a:cs typeface="Arial"/>
                          <a:sym typeface="Arial"/>
                        </a:rPr>
                        <a:t>App deals </a:t>
                      </a:r>
                      <a:r>
                        <a:rPr lang="en-US" sz="1000" b="0" i="0" u="none" strike="noStrike" cap="none" baseline="0" dirty="0" err="1" smtClean="0">
                          <a:solidFill>
                            <a:srgbClr val="000000"/>
                          </a:solidFill>
                          <a:latin typeface="Arial"/>
                          <a:ea typeface="Arial"/>
                          <a:cs typeface="Arial"/>
                          <a:sym typeface="Arial"/>
                        </a:rPr>
                        <a:t>subcription</a:t>
                      </a:r>
                      <a:endParaRPr sz="1000" b="0" i="0" u="none" strike="noStrike" cap="none" dirty="0">
                        <a:solidFill>
                          <a:srgbClr val="000000"/>
                        </a:solidFill>
                        <a:latin typeface="Arial"/>
                        <a:ea typeface="Arial"/>
                        <a:cs typeface="Arial"/>
                        <a:sym typeface="Aria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4"/>
                  </a:ext>
                </a:extLst>
              </a:tr>
              <a:tr h="763606">
                <a:tc>
                  <a:txBody>
                    <a:bodyPr/>
                    <a:lstStyle/>
                    <a:p>
                      <a:pPr marL="0" lvl="0" indent="0" algn="l" rtl="0">
                        <a:spcBef>
                          <a:spcPts val="0"/>
                        </a:spcBef>
                        <a:spcAft>
                          <a:spcPts val="0"/>
                        </a:spcAft>
                        <a:buNone/>
                      </a:pPr>
                      <a:r>
                        <a:rPr lang="en" dirty="0">
                          <a:solidFill>
                            <a:srgbClr val="FFFFFF"/>
                          </a:solidFill>
                        </a:rPr>
                        <a:t>Task Success</a:t>
                      </a:r>
                      <a:endParaRPr dirty="0">
                        <a:solidFill>
                          <a:srgbClr val="FFFFFF"/>
                        </a:solidFill>
                      </a:endParaRPr>
                    </a:p>
                    <a:p>
                      <a:pPr marL="0" lvl="0" indent="0" algn="l" rtl="0">
                        <a:spcBef>
                          <a:spcPts val="0"/>
                        </a:spcBef>
                        <a:spcAft>
                          <a:spcPts val="0"/>
                        </a:spcAft>
                        <a:buNone/>
                      </a:pPr>
                      <a:endParaRPr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Constant and continued</a:t>
                      </a:r>
                      <a:r>
                        <a:rPr lang="en-US" sz="1000" b="0" i="0" u="none" strike="noStrike" cap="none" baseline="0" dirty="0" smtClean="0">
                          <a:solidFill>
                            <a:srgbClr val="000000"/>
                          </a:solidFill>
                          <a:latin typeface="Arial"/>
                          <a:ea typeface="Arial"/>
                          <a:cs typeface="Arial"/>
                          <a:sym typeface="Arial"/>
                        </a:rPr>
                        <a:t> use of the service by Consumers</a:t>
                      </a:r>
                      <a:endParaRPr sz="1000" b="0" i="0" u="none" strike="noStrike" cap="none" dirty="0">
                        <a:solidFill>
                          <a:srgbClr val="000000"/>
                        </a:solidFill>
                        <a:latin typeface="Arial"/>
                        <a:ea typeface="Arial"/>
                        <a:cs typeface="Arial"/>
                        <a:sym typeface="Aria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tc>
                  <a:txBody>
                    <a:bodyPr/>
                    <a:lstStyle/>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More small orders</a:t>
                      </a:r>
                    </a:p>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Food tracking</a:t>
                      </a:r>
                      <a:endParaRPr sz="1000" b="0" i="0" u="none" strike="noStrike" cap="none" dirty="0">
                        <a:solidFill>
                          <a:srgbClr val="000000"/>
                        </a:solidFill>
                        <a:latin typeface="Arial"/>
                        <a:ea typeface="Arial"/>
                        <a:cs typeface="Arial"/>
                        <a:sym typeface="Aria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tc>
                  <a:txBody>
                    <a:bodyPr/>
                    <a:lstStyle/>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dirty="0" smtClean="0">
                          <a:solidFill>
                            <a:srgbClr val="000000"/>
                          </a:solidFill>
                          <a:latin typeface="Arial"/>
                          <a:ea typeface="Arial"/>
                          <a:cs typeface="Arial"/>
                          <a:sym typeface="Arial"/>
                        </a:rPr>
                        <a:t>User ratings</a:t>
                      </a:r>
                      <a:r>
                        <a:rPr lang="en-US" sz="1000" b="0" i="0" u="none" strike="noStrike" cap="none" baseline="0" dirty="0" smtClean="0">
                          <a:solidFill>
                            <a:srgbClr val="000000"/>
                          </a:solidFill>
                          <a:latin typeface="Arial"/>
                          <a:ea typeface="Arial"/>
                          <a:cs typeface="Arial"/>
                          <a:sym typeface="Arial"/>
                        </a:rPr>
                        <a:t> </a:t>
                      </a:r>
                    </a:p>
                    <a:p>
                      <a:pPr marL="171450" marR="0" lvl="0" indent="-171450" algn="l" rtl="0">
                        <a:lnSpc>
                          <a:spcPct val="100000"/>
                        </a:lnSpc>
                        <a:spcBef>
                          <a:spcPts val="0"/>
                        </a:spcBef>
                        <a:spcAft>
                          <a:spcPts val="0"/>
                        </a:spcAft>
                        <a:buClr>
                          <a:srgbClr val="000000"/>
                        </a:buClr>
                        <a:buFont typeface="Arial" panose="020B0604020202020204" pitchFamily="34" charset="0"/>
                        <a:buChar char="•"/>
                      </a:pPr>
                      <a:r>
                        <a:rPr lang="en-US" sz="1000" b="0" i="0" u="none" strike="noStrike" cap="none" baseline="0" dirty="0" smtClean="0">
                          <a:solidFill>
                            <a:srgbClr val="000000"/>
                          </a:solidFill>
                          <a:latin typeface="Arial"/>
                          <a:ea typeface="Arial"/>
                          <a:cs typeface="Arial"/>
                          <a:sym typeface="Arial"/>
                        </a:rPr>
                        <a:t>User feedback post delivery</a:t>
                      </a:r>
                      <a:endParaRPr sz="1000" b="0" i="0" u="none" strike="noStrike" cap="none" dirty="0">
                        <a:solidFill>
                          <a:srgbClr val="000000"/>
                        </a:solidFill>
                        <a:latin typeface="Arial"/>
                        <a:ea typeface="Arial"/>
                        <a:cs typeface="Arial"/>
                        <a:sym typeface="Aria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5"/>
                  </a:ext>
                </a:extLst>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8"/>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FFFFFF"/>
              </a:buClr>
              <a:buFont typeface="Open Sans"/>
              <a:buNone/>
            </a:pPr>
            <a:r>
              <a:rPr lang="en"/>
              <a:t>Sketch</a:t>
            </a:r>
            <a:endParaRPr sz="500"/>
          </a:p>
        </p:txBody>
      </p:sp>
      <p:sp>
        <p:nvSpPr>
          <p:cNvPr id="296" name="Google Shape;296;p48"/>
          <p:cNvSpPr txBox="1"/>
          <p:nvPr/>
        </p:nvSpPr>
        <p:spPr>
          <a:xfrm>
            <a:off x="491150" y="2275450"/>
            <a:ext cx="7169100" cy="92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pen Sans"/>
                <a:ea typeface="Open Sans"/>
                <a:cs typeface="Open Sans"/>
                <a:sym typeface="Open Sans"/>
              </a:rPr>
              <a:t>Generate tons of ideas, then narrow them down to two in depth solution sketches</a:t>
            </a:r>
            <a:endParaRPr>
              <a:solidFill>
                <a:srgbClr val="FFFFFF"/>
              </a:solidFill>
              <a:latin typeface="Open Sans"/>
              <a:ea typeface="Open Sans"/>
              <a:cs typeface="Open Sans"/>
              <a:sym typeface="Open Sans"/>
            </a:endParaRPr>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4"/>
          <p:cNvSpPr txBox="1">
            <a:spLocks noGrp="1"/>
          </p:cNvSpPr>
          <p:nvPr>
            <p:ph type="body" idx="1"/>
          </p:nvPr>
        </p:nvSpPr>
        <p:spPr>
          <a:xfrm>
            <a:off x="300000" y="818931"/>
            <a:ext cx="8229600" cy="309600"/>
          </a:xfrm>
          <a:prstGeom prst="rect">
            <a:avLst/>
          </a:prstGeom>
          <a:noFill/>
          <a:ln>
            <a:noFill/>
          </a:ln>
        </p:spPr>
        <p:txBody>
          <a:bodyPr spcFirstLastPara="1" wrap="square" lIns="0" tIns="0" rIns="0" bIns="0" anchor="t" anchorCtr="0">
            <a:noAutofit/>
          </a:bodyPr>
          <a:lstStyle/>
          <a:p>
            <a:pPr marL="0" lvl="0" indent="0"/>
            <a:r>
              <a:rPr lang="en-US" dirty="0" smtClean="0"/>
              <a:t>Our </a:t>
            </a:r>
            <a:r>
              <a:rPr lang="en-US" dirty="0"/>
              <a:t>Journey so far</a:t>
            </a:r>
            <a:endParaRPr sz="500" dirty="0"/>
          </a:p>
        </p:txBody>
      </p:sp>
      <p:sp>
        <p:nvSpPr>
          <p:cNvPr id="160" name="Google Shape;160;p34"/>
          <p:cNvSpPr txBox="1">
            <a:spLocks noGrp="1"/>
          </p:cNvSpPr>
          <p:nvPr>
            <p:ph type="title"/>
          </p:nvPr>
        </p:nvSpPr>
        <p:spPr>
          <a:xfrm>
            <a:off x="300000" y="203048"/>
            <a:ext cx="8229600" cy="5952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b="1" dirty="0">
                <a:solidFill>
                  <a:schemeClr val="accent1">
                    <a:lumMod val="50000"/>
                  </a:schemeClr>
                </a:solidFill>
              </a:rPr>
              <a:t>Initial </a:t>
            </a:r>
            <a:r>
              <a:rPr lang="en" b="1" dirty="0" smtClean="0">
                <a:solidFill>
                  <a:schemeClr val="accent1">
                    <a:lumMod val="50000"/>
                  </a:schemeClr>
                </a:solidFill>
              </a:rPr>
              <a:t>Focus</a:t>
            </a:r>
            <a:endParaRPr sz="500" b="1" dirty="0">
              <a:solidFill>
                <a:schemeClr val="accent1">
                  <a:lumMod val="50000"/>
                </a:schemeClr>
              </a:solidFill>
            </a:endParaRPr>
          </a:p>
        </p:txBody>
      </p:sp>
      <p:sp>
        <p:nvSpPr>
          <p:cNvPr id="161" name="Google Shape;161;p34"/>
          <p:cNvSpPr txBox="1">
            <a:spLocks noGrp="1"/>
          </p:cNvSpPr>
          <p:nvPr>
            <p:ph type="body" idx="3"/>
          </p:nvPr>
        </p:nvSpPr>
        <p:spPr>
          <a:xfrm>
            <a:off x="300000" y="1149214"/>
            <a:ext cx="8229600" cy="3011165"/>
          </a:xfrm>
          <a:prstGeom prst="rect">
            <a:avLst/>
          </a:prstGeom>
          <a:noFill/>
          <a:ln>
            <a:noFill/>
          </a:ln>
        </p:spPr>
        <p:txBody>
          <a:bodyPr spcFirstLastPara="1" wrap="square" lIns="0" tIns="0" rIns="0" bIns="0" anchor="ctr" anchorCtr="0">
            <a:noAutofit/>
          </a:bodyPr>
          <a:lstStyle/>
          <a:p>
            <a:pPr marL="285750" indent="-285750"/>
            <a:r>
              <a:rPr lang="en" dirty="0" smtClean="0"/>
              <a:t>At DoorDash , we have been providing services to customers and merchants since 2012 across 5 countries with the aid of our efficient Dashers. </a:t>
            </a:r>
          </a:p>
          <a:p>
            <a:pPr marL="285750" indent="-285750"/>
            <a:r>
              <a:rPr lang="en-US" dirty="0" smtClean="0"/>
              <a:t>With </a:t>
            </a:r>
            <a:r>
              <a:rPr lang="en-US" dirty="0"/>
              <a:t>our last-mile logistics infrastructure we have been able to deliver on both user </a:t>
            </a:r>
            <a:r>
              <a:rPr lang="en-US" dirty="0" smtClean="0"/>
              <a:t>sides.</a:t>
            </a:r>
            <a:endParaRPr lang="en" dirty="0" smtClean="0"/>
          </a:p>
          <a:p>
            <a:pPr marL="285750" indent="-285750"/>
            <a:r>
              <a:rPr lang="en" dirty="0" smtClean="0"/>
              <a:t>We currently hold a 56% market share with revenue generated via delivery fee and commission on every order, advertisment and marketing.</a:t>
            </a:r>
            <a:endParaRPr lang="en-US" sz="1000" b="1" dirty="0" smtClean="0">
              <a:solidFill>
                <a:schemeClr val="accent1">
                  <a:lumMod val="60000"/>
                  <a:lumOff val="40000"/>
                </a:schemeClr>
              </a:solidFill>
              <a:latin typeface="Palatino Linotype" panose="02040502050505030304" pitchFamily="18" charset="0"/>
            </a:endParaRPr>
          </a:p>
          <a:p>
            <a:pPr marL="0" lvl="0" indent="0">
              <a:buNone/>
            </a:pPr>
            <a:endParaRPr lang="en-US" b="1" dirty="0">
              <a:solidFill>
                <a:schemeClr val="accent1">
                  <a:lumMod val="60000"/>
                  <a:lumOff val="40000"/>
                </a:schemeClr>
              </a:solidFill>
            </a:endParaRPr>
          </a:p>
        </p:txBody>
      </p:sp>
      <p:sp>
        <p:nvSpPr>
          <p:cNvPr id="162" name="Google Shape;162;p34"/>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4</a:t>
            </a:fld>
            <a:endParaRPr>
              <a:solidFill>
                <a:srgbClr val="929292"/>
              </a:solidFill>
            </a:endParaRPr>
          </a:p>
        </p:txBody>
      </p:sp>
      <p:sp>
        <p:nvSpPr>
          <p:cNvPr id="2" name="TextBox 1"/>
          <p:cNvSpPr txBox="1"/>
          <p:nvPr/>
        </p:nvSpPr>
        <p:spPr>
          <a:xfrm>
            <a:off x="300000" y="4323879"/>
            <a:ext cx="6778133" cy="705321"/>
          </a:xfrm>
          <a:prstGeom prst="rect">
            <a:avLst/>
          </a:prstGeom>
          <a:noFill/>
        </p:spPr>
        <p:txBody>
          <a:bodyPr wrap="square" rtlCol="0">
            <a:spAutoFit/>
          </a:bodyPr>
          <a:lstStyle/>
          <a:p>
            <a:pPr lvl="0">
              <a:spcBef>
                <a:spcPts val="700"/>
              </a:spcBef>
              <a:buClr>
                <a:srgbClr val="2D3D4A"/>
              </a:buClr>
              <a:buSzPts val="1400"/>
            </a:pPr>
            <a:r>
              <a:rPr lang="en-US" sz="1000" b="1" dirty="0">
                <a:solidFill>
                  <a:srgbClr val="0365C0">
                    <a:lumMod val="60000"/>
                    <a:lumOff val="40000"/>
                  </a:srgbClr>
                </a:solidFill>
                <a:latin typeface="Palatino Linotype" panose="02040502050505030304" pitchFamily="18" charset="0"/>
                <a:ea typeface="Open Sans"/>
                <a:cs typeface="Open Sans"/>
                <a:sym typeface="Open Sans"/>
                <a:hlinkClick r:id="rId3"/>
              </a:rPr>
              <a:t>https://www.doordash.com/en-US/about</a:t>
            </a:r>
            <a:endParaRPr lang="en-US" sz="1000" b="1" dirty="0">
              <a:solidFill>
                <a:srgbClr val="0365C0">
                  <a:lumMod val="60000"/>
                  <a:lumOff val="40000"/>
                </a:srgbClr>
              </a:solidFill>
              <a:latin typeface="Palatino Linotype" panose="02040502050505030304" pitchFamily="18" charset="0"/>
              <a:ea typeface="Open Sans"/>
              <a:cs typeface="Open Sans"/>
              <a:sym typeface="Open Sans"/>
            </a:endParaRPr>
          </a:p>
          <a:p>
            <a:pPr lvl="0">
              <a:spcBef>
                <a:spcPts val="700"/>
              </a:spcBef>
              <a:buClr>
                <a:srgbClr val="2D3D4A"/>
              </a:buClr>
              <a:buSzPts val="1400"/>
            </a:pPr>
            <a:r>
              <a:rPr lang="en-US" sz="1000" b="1" dirty="0">
                <a:solidFill>
                  <a:srgbClr val="0365C0">
                    <a:lumMod val="60000"/>
                    <a:lumOff val="40000"/>
                  </a:srgbClr>
                </a:solidFill>
                <a:latin typeface="Palatino Linotype" panose="02040502050505030304" pitchFamily="18" charset="0"/>
                <a:ea typeface="Open Sans"/>
                <a:cs typeface="Open Sans"/>
                <a:sym typeface="Open Sans"/>
                <a:hlinkClick r:id="rId4"/>
              </a:rPr>
              <a:t>https://en.Wikipedia.org/wiki/DoorDash</a:t>
            </a:r>
            <a:r>
              <a:rPr lang="en-US" sz="1000" b="1" dirty="0">
                <a:solidFill>
                  <a:srgbClr val="0365C0">
                    <a:lumMod val="60000"/>
                    <a:lumOff val="40000"/>
                  </a:srgbClr>
                </a:solidFill>
                <a:latin typeface="Palatino Linotype" panose="02040502050505030304" pitchFamily="18" charset="0"/>
                <a:ea typeface="Open Sans"/>
                <a:cs typeface="Open Sans"/>
                <a:sym typeface="Open Sans"/>
              </a:rPr>
              <a:t> </a:t>
            </a:r>
          </a:p>
          <a:p>
            <a:endParaRPr lang="en-US" dirty="0"/>
          </a:p>
        </p:txBody>
      </p:sp>
    </p:spTree>
    <p:extLst>
      <p:ext uri="{BB962C8B-B14F-4D97-AF65-F5344CB8AC3E}">
        <p14:creationId xmlns:p14="http://schemas.microsoft.com/office/powerpoint/2010/main" val="1546812300"/>
      </p:ext>
    </p:extLst>
  </p:cSld>
  <p:clrMapOvr>
    <a:masterClrMapping/>
  </p:clrMapOvr>
  <p:transition>
    <p:fade thruBlk="1"/>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9"/>
          <p:cNvSpPr txBox="1">
            <a:spLocks noGrp="1"/>
          </p:cNvSpPr>
          <p:nvPr>
            <p:ph type="title"/>
          </p:nvPr>
        </p:nvSpPr>
        <p:spPr>
          <a:xfrm>
            <a:off x="311700" y="216425"/>
            <a:ext cx="8520600" cy="572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2800" b="1" dirty="0">
                <a:solidFill>
                  <a:srgbClr val="051485"/>
                </a:solidFill>
                <a:latin typeface="Arial"/>
                <a:ea typeface="Arial"/>
                <a:cs typeface="Arial"/>
              </a:rPr>
              <a:t>8</a:t>
            </a:r>
            <a:r>
              <a:rPr lang="en" sz="3200" dirty="0"/>
              <a:t> </a:t>
            </a:r>
            <a:r>
              <a:rPr lang="en" sz="2800" b="1" dirty="0">
                <a:solidFill>
                  <a:srgbClr val="051485"/>
                </a:solidFill>
                <a:latin typeface="Arial"/>
                <a:ea typeface="Arial"/>
                <a:cs typeface="Arial"/>
              </a:rPr>
              <a:t>Sketches</a:t>
            </a:r>
            <a:endParaRPr sz="2800" b="1" dirty="0">
              <a:solidFill>
                <a:srgbClr val="051485"/>
              </a:solidFill>
              <a:latin typeface="Arial"/>
              <a:ea typeface="Arial"/>
              <a:cs typeface="Arial"/>
            </a:endParaRPr>
          </a:p>
        </p:txBody>
      </p:sp>
      <p:pic>
        <p:nvPicPr>
          <p:cNvPr id="2" name="Picture 1"/>
          <p:cNvPicPr>
            <a:picLocks noChangeAspect="1"/>
          </p:cNvPicPr>
          <p:nvPr/>
        </p:nvPicPr>
        <p:blipFill>
          <a:blip r:embed="rId3"/>
          <a:stretch>
            <a:fillRect/>
          </a:stretch>
        </p:blipFill>
        <p:spPr>
          <a:xfrm>
            <a:off x="311700" y="789125"/>
            <a:ext cx="8608779" cy="412428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51"/>
          <p:cNvSpPr txBox="1">
            <a:spLocks noGrp="1"/>
          </p:cNvSpPr>
          <p:nvPr>
            <p:ph type="title"/>
          </p:nvPr>
        </p:nvSpPr>
        <p:spPr>
          <a:xfrm>
            <a:off x="88180" y="2234878"/>
            <a:ext cx="8520600" cy="572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2800" b="1" dirty="0">
                <a:solidFill>
                  <a:srgbClr val="051485"/>
                </a:solidFill>
                <a:latin typeface="Arial"/>
                <a:ea typeface="Arial"/>
                <a:cs typeface="Arial"/>
              </a:rPr>
              <a:t>Solution </a:t>
            </a:r>
            <a:r>
              <a:rPr lang="en" sz="2800" b="1" dirty="0" smtClean="0">
                <a:solidFill>
                  <a:srgbClr val="051485"/>
                </a:solidFill>
                <a:latin typeface="Arial"/>
                <a:ea typeface="Arial"/>
                <a:cs typeface="Arial"/>
              </a:rPr>
              <a:t>Sketch- Track</a:t>
            </a:r>
            <a:endParaRPr sz="2800" b="1" dirty="0">
              <a:solidFill>
                <a:srgbClr val="051485"/>
              </a:solidFill>
              <a:latin typeface="Arial"/>
              <a:ea typeface="Arial"/>
              <a:cs typeface="Arial"/>
            </a:endParaRPr>
          </a:p>
        </p:txBody>
      </p:sp>
      <p:pic>
        <p:nvPicPr>
          <p:cNvPr id="2" name="Picture 1"/>
          <p:cNvPicPr>
            <a:picLocks noChangeAspect="1"/>
          </p:cNvPicPr>
          <p:nvPr/>
        </p:nvPicPr>
        <p:blipFill>
          <a:blip r:embed="rId3"/>
          <a:stretch>
            <a:fillRect/>
          </a:stretch>
        </p:blipFill>
        <p:spPr>
          <a:xfrm>
            <a:off x="4205774" y="216425"/>
            <a:ext cx="3502279" cy="474802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51"/>
          <p:cNvSpPr txBox="1">
            <a:spLocks noGrp="1"/>
          </p:cNvSpPr>
          <p:nvPr>
            <p:ph type="title"/>
          </p:nvPr>
        </p:nvSpPr>
        <p:spPr>
          <a:xfrm>
            <a:off x="203326" y="1971430"/>
            <a:ext cx="3684567" cy="572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2800" b="1" dirty="0">
                <a:solidFill>
                  <a:srgbClr val="051485"/>
                </a:solidFill>
                <a:latin typeface="Arial"/>
                <a:ea typeface="Arial"/>
                <a:cs typeface="Arial"/>
              </a:rPr>
              <a:t>Solution </a:t>
            </a:r>
            <a:r>
              <a:rPr lang="en" sz="2800" b="1" dirty="0" smtClean="0">
                <a:solidFill>
                  <a:srgbClr val="051485"/>
                </a:solidFill>
                <a:latin typeface="Arial"/>
                <a:ea typeface="Arial"/>
                <a:cs typeface="Arial"/>
              </a:rPr>
              <a:t>Sketch- Reroute / New Order</a:t>
            </a:r>
            <a:endParaRPr sz="2800" b="1" dirty="0">
              <a:solidFill>
                <a:srgbClr val="051485"/>
              </a:solidFill>
              <a:latin typeface="Arial"/>
              <a:ea typeface="Arial"/>
              <a:cs typeface="Arial"/>
            </a:endParaRPr>
          </a:p>
        </p:txBody>
      </p:sp>
      <p:pic>
        <p:nvPicPr>
          <p:cNvPr id="3" name="Picture 2"/>
          <p:cNvPicPr>
            <a:picLocks noChangeAspect="1"/>
          </p:cNvPicPr>
          <p:nvPr/>
        </p:nvPicPr>
        <p:blipFill>
          <a:blip r:embed="rId3"/>
          <a:stretch>
            <a:fillRect/>
          </a:stretch>
        </p:blipFill>
        <p:spPr>
          <a:xfrm>
            <a:off x="4294461" y="41770"/>
            <a:ext cx="3413592" cy="5004720"/>
          </a:xfrm>
          <a:prstGeom prst="rect">
            <a:avLst/>
          </a:prstGeom>
        </p:spPr>
      </p:pic>
    </p:spTree>
    <p:extLst>
      <p:ext uri="{BB962C8B-B14F-4D97-AF65-F5344CB8AC3E}">
        <p14:creationId xmlns:p14="http://schemas.microsoft.com/office/powerpoint/2010/main" val="435498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53"/>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FFFFFF"/>
              </a:buClr>
              <a:buFont typeface="Open Sans"/>
              <a:buNone/>
            </a:pPr>
            <a:r>
              <a:rPr lang="en"/>
              <a:t>Decide</a:t>
            </a:r>
            <a:endParaRPr sz="500"/>
          </a:p>
        </p:txBody>
      </p:sp>
      <p:sp>
        <p:nvSpPr>
          <p:cNvPr id="330" name="Google Shape;330;p53"/>
          <p:cNvSpPr txBox="1"/>
          <p:nvPr/>
        </p:nvSpPr>
        <p:spPr>
          <a:xfrm>
            <a:off x="491150" y="2275450"/>
            <a:ext cx="7169100" cy="92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pen Sans"/>
                <a:ea typeface="Open Sans"/>
                <a:cs typeface="Open Sans"/>
                <a:sym typeface="Open Sans"/>
              </a:rPr>
              <a:t>Pick the final concept that you develop into a prototype</a:t>
            </a:r>
            <a:endParaRPr>
              <a:solidFill>
                <a:srgbClr val="FFFFFF"/>
              </a:solidFill>
              <a:latin typeface="Open Sans"/>
              <a:ea typeface="Open Sans"/>
              <a:cs typeface="Open Sans"/>
              <a:sym typeface="Open Sans"/>
            </a:endParaRPr>
          </a:p>
        </p:txBody>
      </p:sp>
    </p:spTree>
  </p:cSld>
  <p:clrMapOvr>
    <a:masterClrMapping/>
  </p:clrMapOvr>
  <p:transition>
    <p:fade thruBlk="1"/>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5"/>
          <p:cNvSpPr txBox="1">
            <a:spLocks noGrp="1"/>
          </p:cNvSpPr>
          <p:nvPr>
            <p:ph type="title"/>
          </p:nvPr>
        </p:nvSpPr>
        <p:spPr>
          <a:xfrm>
            <a:off x="311700" y="216425"/>
            <a:ext cx="8520600" cy="572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2800" b="1" dirty="0">
                <a:solidFill>
                  <a:srgbClr val="051485"/>
                </a:solidFill>
                <a:latin typeface="Arial"/>
                <a:ea typeface="Arial"/>
                <a:cs typeface="Arial"/>
              </a:rPr>
              <a:t>Decision</a:t>
            </a:r>
            <a:endParaRPr sz="2800" b="1" dirty="0">
              <a:solidFill>
                <a:srgbClr val="051485"/>
              </a:solidFill>
              <a:latin typeface="Arial"/>
              <a:ea typeface="Arial"/>
              <a:cs typeface="Arial"/>
            </a:endParaRPr>
          </a:p>
        </p:txBody>
      </p:sp>
      <p:graphicFrame>
        <p:nvGraphicFramePr>
          <p:cNvPr id="345" name="Google Shape;345;p55"/>
          <p:cNvGraphicFramePr/>
          <p:nvPr>
            <p:extLst>
              <p:ext uri="{D42A27DB-BD31-4B8C-83A1-F6EECF244321}">
                <p14:modId xmlns:p14="http://schemas.microsoft.com/office/powerpoint/2010/main" val="1792212261"/>
              </p:ext>
            </p:extLst>
          </p:nvPr>
        </p:nvGraphicFramePr>
        <p:xfrm>
          <a:off x="884767" y="964608"/>
          <a:ext cx="7239000" cy="3502092"/>
        </p:xfrm>
        <a:graphic>
          <a:graphicData uri="http://schemas.openxmlformats.org/drawingml/2006/table">
            <a:tbl>
              <a:tblPr>
                <a:noFill/>
                <a:tableStyleId>{33504CE0-DB88-45E9-9528-990517D5C9B6}</a:tableStyleId>
              </a:tblPr>
              <a:tblGrid>
                <a:gridCol w="2271925">
                  <a:extLst>
                    <a:ext uri="{9D8B030D-6E8A-4147-A177-3AD203B41FA5}">
                      <a16:colId xmlns:a16="http://schemas.microsoft.com/office/drawing/2014/main" xmlns="" val="20000"/>
                    </a:ext>
                  </a:extLst>
                </a:gridCol>
                <a:gridCol w="4967075">
                  <a:extLst>
                    <a:ext uri="{9D8B030D-6E8A-4147-A177-3AD203B41FA5}">
                      <a16:colId xmlns:a16="http://schemas.microsoft.com/office/drawing/2014/main" xmlns="" val="20001"/>
                    </a:ext>
                  </a:extLst>
                </a:gridCol>
              </a:tblGrid>
              <a:tr h="381000">
                <a:tc>
                  <a:txBody>
                    <a:bodyPr/>
                    <a:lstStyle/>
                    <a:p>
                      <a:pPr marL="0" lvl="0" indent="0" algn="l" rtl="0">
                        <a:spcBef>
                          <a:spcPts val="0"/>
                        </a:spcBef>
                        <a:spcAft>
                          <a:spcPts val="0"/>
                        </a:spcAft>
                        <a:buNone/>
                      </a:pPr>
                      <a:r>
                        <a:rPr lang="en" b="1" dirty="0">
                          <a:solidFill>
                            <a:srgbClr val="FFFFFF"/>
                          </a:solidFill>
                        </a:rPr>
                        <a:t>Decision</a:t>
                      </a:r>
                      <a:endParaRPr b="1"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lnSpc>
                          <a:spcPct val="115000"/>
                        </a:lnSpc>
                        <a:spcBef>
                          <a:spcPts val="700"/>
                        </a:spcBef>
                        <a:spcAft>
                          <a:spcPts val="0"/>
                        </a:spcAft>
                        <a:buNone/>
                      </a:pPr>
                      <a:r>
                        <a:rPr lang="en-US" sz="1200" b="1" smtClean="0">
                          <a:solidFill>
                            <a:schemeClr val="accent1">
                              <a:lumMod val="50000"/>
                            </a:schemeClr>
                          </a:solidFill>
                          <a:latin typeface="Open Sans"/>
                          <a:ea typeface="Open Sans"/>
                          <a:cs typeface="Open Sans"/>
                          <a:sym typeface="Open Sans"/>
                        </a:rPr>
                        <a:t>TRACK</a:t>
                      </a:r>
                    </a:p>
                    <a:p>
                      <a:pPr marL="0" lvl="0" indent="0" algn="l" rtl="0">
                        <a:spcBef>
                          <a:spcPts val="0"/>
                        </a:spcBef>
                        <a:spcAft>
                          <a:spcPts val="0"/>
                        </a:spcAft>
                        <a:buNone/>
                      </a:pPr>
                      <a:endParaRPr sz="1200" dirty="0">
                        <a:latin typeface="Open Sans"/>
                        <a:ea typeface="Open Sans"/>
                        <a:cs typeface="Open Sans"/>
                        <a:sym typeface="Open Sans"/>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0"/>
                  </a:ext>
                </a:extLst>
              </a:tr>
              <a:tr h="381000">
                <a:tc>
                  <a:txBody>
                    <a:bodyPr/>
                    <a:lstStyle/>
                    <a:p>
                      <a:pPr marL="0" lvl="0" indent="0" algn="l" rtl="0">
                        <a:spcBef>
                          <a:spcPts val="0"/>
                        </a:spcBef>
                        <a:spcAft>
                          <a:spcPts val="0"/>
                        </a:spcAft>
                        <a:buNone/>
                      </a:pPr>
                      <a:r>
                        <a:rPr lang="en" b="1">
                          <a:solidFill>
                            <a:srgbClr val="FFFFFF"/>
                          </a:solidFill>
                        </a:rPr>
                        <a:t>Rationale</a:t>
                      </a: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sz="1200" smtClean="0">
                          <a:latin typeface="Open Sans"/>
                          <a:ea typeface="Open Sans"/>
                          <a:cs typeface="Open Sans"/>
                          <a:sym typeface="Open Sans"/>
                        </a:rPr>
                        <a:t>Between</a:t>
                      </a:r>
                      <a:r>
                        <a:rPr lang="en-US" sz="1200" baseline="0" smtClean="0">
                          <a:latin typeface="Open Sans"/>
                          <a:ea typeface="Open Sans"/>
                          <a:cs typeface="Open Sans"/>
                          <a:sym typeface="Open Sans"/>
                        </a:rPr>
                        <a:t> the Assign/Route and Track solution sketches.</a:t>
                      </a:r>
                    </a:p>
                    <a:p>
                      <a:pPr marL="0" lvl="0" indent="0" algn="l" rtl="0">
                        <a:spcBef>
                          <a:spcPts val="0"/>
                        </a:spcBef>
                        <a:spcAft>
                          <a:spcPts val="0"/>
                        </a:spcAft>
                        <a:buNone/>
                      </a:pPr>
                      <a:endParaRPr lang="en-US" sz="1200" baseline="0" smtClean="0">
                        <a:latin typeface="Open Sans"/>
                        <a:ea typeface="Open Sans"/>
                        <a:cs typeface="Open Sans"/>
                        <a:sym typeface="Open Sans"/>
                      </a:endParaRPr>
                    </a:p>
                    <a:p>
                      <a:pPr marL="0" lvl="0" indent="0" algn="l" rtl="0">
                        <a:spcBef>
                          <a:spcPts val="0"/>
                        </a:spcBef>
                        <a:spcAft>
                          <a:spcPts val="0"/>
                        </a:spcAft>
                        <a:buNone/>
                      </a:pPr>
                      <a:r>
                        <a:rPr lang="en-US" sz="1200" baseline="0" smtClean="0">
                          <a:latin typeface="Open Sans"/>
                          <a:ea typeface="Open Sans"/>
                          <a:cs typeface="Open Sans"/>
                          <a:sym typeface="Open Sans"/>
                        </a:rPr>
                        <a:t>“Assign/route” is meant to assign a new dash to a robo-dasher  or re-route a robo dasher. This can be done remotely via backend technologies , however it is pertinent that the Robo-Dasher is firstly located before an assign task or re-route task can be done.</a:t>
                      </a:r>
                    </a:p>
                    <a:p>
                      <a:pPr marL="0" lvl="0" indent="0" algn="l" rtl="0">
                        <a:spcBef>
                          <a:spcPts val="0"/>
                        </a:spcBef>
                        <a:spcAft>
                          <a:spcPts val="0"/>
                        </a:spcAft>
                        <a:buNone/>
                      </a:pPr>
                      <a:endParaRPr lang="en-US" sz="1200" baseline="0" smtClean="0">
                        <a:latin typeface="Open Sans"/>
                        <a:ea typeface="Open Sans"/>
                        <a:cs typeface="Open Sans"/>
                        <a:sym typeface="Open Sans"/>
                      </a:endParaRPr>
                    </a:p>
                    <a:p>
                      <a:pPr marL="0" lvl="0" indent="0" algn="l" rtl="0">
                        <a:spcBef>
                          <a:spcPts val="0"/>
                        </a:spcBef>
                        <a:spcAft>
                          <a:spcPts val="0"/>
                        </a:spcAft>
                        <a:buNone/>
                      </a:pPr>
                      <a:r>
                        <a:rPr lang="en-US" sz="1200" baseline="0" smtClean="0">
                          <a:latin typeface="Open Sans"/>
                          <a:ea typeface="Open Sans"/>
                          <a:cs typeface="Open Sans"/>
                          <a:sym typeface="Open Sans"/>
                        </a:rPr>
                        <a:t>Hence the need to focus in TRACK.</a:t>
                      </a:r>
                    </a:p>
                    <a:p>
                      <a:pPr marL="0" lvl="0" indent="0" algn="l" rtl="0">
                        <a:spcBef>
                          <a:spcPts val="0"/>
                        </a:spcBef>
                        <a:spcAft>
                          <a:spcPts val="0"/>
                        </a:spcAft>
                        <a:buNone/>
                      </a:pPr>
                      <a:endParaRPr lang="en-US" sz="1200" baseline="0" smtClean="0">
                        <a:latin typeface="Open Sans"/>
                        <a:ea typeface="Open Sans"/>
                        <a:cs typeface="Open Sans"/>
                        <a:sym typeface="Open Sans"/>
                      </a:endParaRPr>
                    </a:p>
                    <a:p>
                      <a:pPr marL="0" lvl="0" indent="0" algn="l" rtl="0">
                        <a:spcBef>
                          <a:spcPts val="0"/>
                        </a:spcBef>
                        <a:spcAft>
                          <a:spcPts val="0"/>
                        </a:spcAft>
                        <a:buNone/>
                      </a:pPr>
                      <a:r>
                        <a:rPr lang="en-US" sz="1200" baseline="0" smtClean="0">
                          <a:latin typeface="Open Sans"/>
                          <a:ea typeface="Open Sans"/>
                          <a:cs typeface="Open Sans"/>
                          <a:sym typeface="Open Sans"/>
                        </a:rPr>
                        <a:t>With track functionality enabled, the robot can be easily located, picked-up in event of malfunction or failure , manual override for human control if necessary , ensure that the dasher is set on proper directions mapping.</a:t>
                      </a:r>
                    </a:p>
                    <a:p>
                      <a:pPr marL="0" lvl="0" indent="0" algn="l" rtl="0">
                        <a:spcBef>
                          <a:spcPts val="0"/>
                        </a:spcBef>
                        <a:spcAft>
                          <a:spcPts val="0"/>
                        </a:spcAft>
                        <a:buNone/>
                      </a:pPr>
                      <a:endParaRPr lang="en-US" sz="1200" baseline="0" smtClean="0">
                        <a:latin typeface="Open Sans"/>
                        <a:ea typeface="Open Sans"/>
                        <a:cs typeface="Open Sans"/>
                        <a:sym typeface="Open Sans"/>
                      </a:endParaRPr>
                    </a:p>
                    <a:p>
                      <a:pPr marL="0" lvl="0" indent="0" algn="l" rtl="0">
                        <a:spcBef>
                          <a:spcPts val="0"/>
                        </a:spcBef>
                        <a:spcAft>
                          <a:spcPts val="0"/>
                        </a:spcAft>
                        <a:buNone/>
                      </a:pPr>
                      <a:r>
                        <a:rPr lang="en-US" sz="1200" baseline="0" smtClean="0">
                          <a:latin typeface="Open Sans"/>
                          <a:ea typeface="Open Sans"/>
                          <a:cs typeface="Open Sans"/>
                          <a:sym typeface="Open Sans"/>
                        </a:rPr>
                        <a:t>All this signifiy the criticality and prioirity of the TRACK over ASSIGN.</a:t>
                      </a:r>
                      <a:endParaRPr sz="1200" dirty="0">
                        <a:latin typeface="Open Sans"/>
                        <a:ea typeface="Open Sans"/>
                        <a:cs typeface="Open Sans"/>
                        <a:sym typeface="Open Sans"/>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1"/>
                  </a:ext>
                </a:extLst>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56"/>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FFFFFF"/>
              </a:buClr>
              <a:buFont typeface="Open Sans"/>
              <a:buNone/>
            </a:pPr>
            <a:r>
              <a:rPr lang="en"/>
              <a:t>Prototype</a:t>
            </a:r>
            <a:endParaRPr sz="500"/>
          </a:p>
        </p:txBody>
      </p:sp>
      <p:sp>
        <p:nvSpPr>
          <p:cNvPr id="352" name="Google Shape;352;p56"/>
          <p:cNvSpPr txBox="1"/>
          <p:nvPr/>
        </p:nvSpPr>
        <p:spPr>
          <a:xfrm>
            <a:off x="491150" y="2275450"/>
            <a:ext cx="7169100" cy="92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pen Sans"/>
                <a:ea typeface="Open Sans"/>
                <a:cs typeface="Open Sans"/>
                <a:sym typeface="Open Sans"/>
              </a:rPr>
              <a:t>Turn your concept into a realistic, interactive prototype that you will use to validate your assumptions and ideas</a:t>
            </a:r>
            <a:endParaRPr>
              <a:solidFill>
                <a:srgbClr val="FFFFFF"/>
              </a:solidFill>
              <a:latin typeface="Open Sans"/>
              <a:ea typeface="Open Sans"/>
              <a:cs typeface="Open Sans"/>
              <a:sym typeface="Open Sans"/>
            </a:endParaRPr>
          </a:p>
        </p:txBody>
      </p:sp>
    </p:spTree>
  </p:cSld>
  <p:clrMapOvr>
    <a:masterClrMapping/>
  </p:clrMapOvr>
  <p:transition>
    <p:fade thruBlk="1"/>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1E315C01-8801-4A4B-A691-5FA47CA32E1E}"/>
              </a:ext>
            </a:extLst>
          </p:cNvPr>
          <p:cNvSpPr>
            <a:spLocks noGrp="1"/>
          </p:cNvSpPr>
          <p:nvPr>
            <p:ph type="title"/>
          </p:nvPr>
        </p:nvSpPr>
        <p:spPr>
          <a:xfrm>
            <a:off x="365760" y="149352"/>
            <a:ext cx="4800600" cy="593700"/>
          </a:xfrm>
        </p:spPr>
        <p:txBody>
          <a:bodyPr/>
          <a:lstStyle/>
          <a:p>
            <a:r>
              <a:rPr lang="en-US" sz="2800" b="1" dirty="0">
                <a:solidFill>
                  <a:srgbClr val="051485"/>
                </a:solidFill>
                <a:latin typeface="Arial"/>
                <a:ea typeface="Arial"/>
                <a:cs typeface="Arial"/>
              </a:rPr>
              <a:t>Storyboard</a:t>
            </a:r>
          </a:p>
        </p:txBody>
      </p:sp>
      <p:pic>
        <p:nvPicPr>
          <p:cNvPr id="3" name="Picture 2"/>
          <p:cNvPicPr>
            <a:picLocks noChangeAspect="1"/>
          </p:cNvPicPr>
          <p:nvPr/>
        </p:nvPicPr>
        <p:blipFill>
          <a:blip r:embed="rId2"/>
          <a:stretch>
            <a:fillRect/>
          </a:stretch>
        </p:blipFill>
        <p:spPr>
          <a:xfrm>
            <a:off x="589280" y="613450"/>
            <a:ext cx="8100907" cy="4310763"/>
          </a:xfrm>
          <a:prstGeom prst="rect">
            <a:avLst/>
          </a:prstGeom>
        </p:spPr>
      </p:pic>
    </p:spTree>
    <p:extLst>
      <p:ext uri="{BB962C8B-B14F-4D97-AF65-F5344CB8AC3E}">
        <p14:creationId xmlns:p14="http://schemas.microsoft.com/office/powerpoint/2010/main" val="30734689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1E315C01-8801-4A4B-A691-5FA47CA32E1E}"/>
              </a:ext>
            </a:extLst>
          </p:cNvPr>
          <p:cNvSpPr>
            <a:spLocks noGrp="1"/>
          </p:cNvSpPr>
          <p:nvPr>
            <p:ph type="title"/>
          </p:nvPr>
        </p:nvSpPr>
        <p:spPr>
          <a:xfrm>
            <a:off x="365760" y="149352"/>
            <a:ext cx="4800600" cy="593700"/>
          </a:xfrm>
        </p:spPr>
        <p:txBody>
          <a:bodyPr/>
          <a:lstStyle/>
          <a:p>
            <a:r>
              <a:rPr lang="en-US" sz="2800" b="1" dirty="0">
                <a:solidFill>
                  <a:srgbClr val="051485"/>
                </a:solidFill>
                <a:latin typeface="Arial"/>
                <a:ea typeface="Arial"/>
                <a:cs typeface="Arial"/>
              </a:rPr>
              <a:t>Storyboard</a:t>
            </a:r>
          </a:p>
        </p:txBody>
      </p:sp>
      <p:pic>
        <p:nvPicPr>
          <p:cNvPr id="2" name="Picture 1"/>
          <p:cNvPicPr>
            <a:picLocks noChangeAspect="1"/>
          </p:cNvPicPr>
          <p:nvPr/>
        </p:nvPicPr>
        <p:blipFill>
          <a:blip r:embed="rId2"/>
          <a:stretch>
            <a:fillRect/>
          </a:stretch>
        </p:blipFill>
        <p:spPr>
          <a:xfrm>
            <a:off x="365760" y="538652"/>
            <a:ext cx="8046720" cy="4331771"/>
          </a:xfrm>
          <a:prstGeom prst="rect">
            <a:avLst/>
          </a:prstGeom>
        </p:spPr>
      </p:pic>
    </p:spTree>
    <p:extLst>
      <p:ext uri="{BB962C8B-B14F-4D97-AF65-F5344CB8AC3E}">
        <p14:creationId xmlns:p14="http://schemas.microsoft.com/office/powerpoint/2010/main" val="243308618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1E315C01-8801-4A4B-A691-5FA47CA32E1E}"/>
              </a:ext>
            </a:extLst>
          </p:cNvPr>
          <p:cNvSpPr>
            <a:spLocks noGrp="1"/>
          </p:cNvSpPr>
          <p:nvPr>
            <p:ph type="title"/>
          </p:nvPr>
        </p:nvSpPr>
        <p:spPr>
          <a:xfrm>
            <a:off x="365760" y="149352"/>
            <a:ext cx="4800600" cy="593700"/>
          </a:xfrm>
        </p:spPr>
        <p:txBody>
          <a:bodyPr/>
          <a:lstStyle/>
          <a:p>
            <a:r>
              <a:rPr lang="en-US" sz="2800" b="1" dirty="0">
                <a:solidFill>
                  <a:srgbClr val="051485"/>
                </a:solidFill>
                <a:latin typeface="Arial"/>
                <a:ea typeface="Arial"/>
                <a:cs typeface="Arial"/>
              </a:rPr>
              <a:t>Storyboard</a:t>
            </a:r>
          </a:p>
        </p:txBody>
      </p:sp>
      <p:pic>
        <p:nvPicPr>
          <p:cNvPr id="2" name="Picture 1"/>
          <p:cNvPicPr>
            <a:picLocks noChangeAspect="1"/>
          </p:cNvPicPr>
          <p:nvPr/>
        </p:nvPicPr>
        <p:blipFill>
          <a:blip r:embed="rId2"/>
          <a:stretch>
            <a:fillRect/>
          </a:stretch>
        </p:blipFill>
        <p:spPr>
          <a:xfrm>
            <a:off x="365760" y="661693"/>
            <a:ext cx="8202507" cy="4269535"/>
          </a:xfrm>
          <a:prstGeom prst="rect">
            <a:avLst/>
          </a:prstGeom>
        </p:spPr>
      </p:pic>
    </p:spTree>
    <p:extLst>
      <p:ext uri="{BB962C8B-B14F-4D97-AF65-F5344CB8AC3E}">
        <p14:creationId xmlns:p14="http://schemas.microsoft.com/office/powerpoint/2010/main" val="248691914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1E315C01-8801-4A4B-A691-5FA47CA32E1E}"/>
              </a:ext>
            </a:extLst>
          </p:cNvPr>
          <p:cNvSpPr>
            <a:spLocks noGrp="1"/>
          </p:cNvSpPr>
          <p:nvPr>
            <p:ph type="title"/>
          </p:nvPr>
        </p:nvSpPr>
        <p:spPr>
          <a:xfrm>
            <a:off x="365760" y="149352"/>
            <a:ext cx="4800600" cy="593700"/>
          </a:xfrm>
        </p:spPr>
        <p:txBody>
          <a:bodyPr/>
          <a:lstStyle/>
          <a:p>
            <a:r>
              <a:rPr lang="en-US" sz="2800" b="1" dirty="0">
                <a:solidFill>
                  <a:srgbClr val="051485"/>
                </a:solidFill>
                <a:latin typeface="Arial"/>
                <a:ea typeface="Arial"/>
                <a:cs typeface="Arial"/>
              </a:rPr>
              <a:t>Storyboard</a:t>
            </a:r>
          </a:p>
        </p:txBody>
      </p:sp>
      <p:graphicFrame>
        <p:nvGraphicFramePr>
          <p:cNvPr id="2" name="Object 1"/>
          <p:cNvGraphicFramePr>
            <a:graphicFrameLocks noChangeAspect="1"/>
          </p:cNvGraphicFramePr>
          <p:nvPr>
            <p:extLst>
              <p:ext uri="{D42A27DB-BD31-4B8C-83A1-F6EECF244321}">
                <p14:modId xmlns:p14="http://schemas.microsoft.com/office/powerpoint/2010/main" val="483069755"/>
              </p:ext>
            </p:extLst>
          </p:nvPr>
        </p:nvGraphicFramePr>
        <p:xfrm>
          <a:off x="3341943" y="1461052"/>
          <a:ext cx="1824417" cy="1580529"/>
        </p:xfrm>
        <a:graphic>
          <a:graphicData uri="http://schemas.openxmlformats.org/presentationml/2006/ole">
            <mc:AlternateContent xmlns:mc="http://schemas.openxmlformats.org/markup-compatibility/2006">
              <mc:Choice xmlns:v="urn:schemas-microsoft-com:vml" Requires="v">
                <p:oleObj spid="_x0000_s1039" name="Acrobat Document" showAsIcon="1" r:id="rId3" imgW="914400" imgH="792360" progId="AcroExch.Document.DC">
                  <p:embed/>
                </p:oleObj>
              </mc:Choice>
              <mc:Fallback>
                <p:oleObj name="Acrobat Document" showAsIcon="1" r:id="rId3" imgW="914400" imgH="792360" progId="AcroExch.Document.DC">
                  <p:embed/>
                  <p:pic>
                    <p:nvPicPr>
                      <p:cNvPr id="0" name=""/>
                      <p:cNvPicPr/>
                      <p:nvPr/>
                    </p:nvPicPr>
                    <p:blipFill>
                      <a:blip r:embed="rId4"/>
                      <a:stretch>
                        <a:fillRect/>
                      </a:stretch>
                    </p:blipFill>
                    <p:spPr>
                      <a:xfrm>
                        <a:off x="3341943" y="1461052"/>
                        <a:ext cx="1824417" cy="1580529"/>
                      </a:xfrm>
                      <a:prstGeom prst="rect">
                        <a:avLst/>
                      </a:prstGeom>
                    </p:spPr>
                  </p:pic>
                </p:oleObj>
              </mc:Fallback>
            </mc:AlternateContent>
          </a:graphicData>
        </a:graphic>
      </p:graphicFrame>
      <p:sp>
        <p:nvSpPr>
          <p:cNvPr id="5" name="TextBox 4"/>
          <p:cNvSpPr txBox="1"/>
          <p:nvPr/>
        </p:nvSpPr>
        <p:spPr>
          <a:xfrm>
            <a:off x="3597965" y="2827683"/>
            <a:ext cx="4005470" cy="307777"/>
          </a:xfrm>
          <a:prstGeom prst="rect">
            <a:avLst/>
          </a:prstGeom>
          <a:noFill/>
        </p:spPr>
        <p:txBody>
          <a:bodyPr wrap="square" rtlCol="0">
            <a:spAutoFit/>
          </a:bodyPr>
          <a:lstStyle/>
          <a:p>
            <a:r>
              <a:rPr lang="en-US" dirty="0" smtClean="0"/>
              <a:t>Storyboard file</a:t>
            </a:r>
            <a:endParaRPr lang="en-US" dirty="0"/>
          </a:p>
        </p:txBody>
      </p:sp>
    </p:spTree>
    <p:extLst>
      <p:ext uri="{BB962C8B-B14F-4D97-AF65-F5344CB8AC3E}">
        <p14:creationId xmlns:p14="http://schemas.microsoft.com/office/powerpoint/2010/main" val="42771551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4"/>
          <p:cNvSpPr txBox="1">
            <a:spLocks noGrp="1"/>
          </p:cNvSpPr>
          <p:nvPr>
            <p:ph type="body" idx="1"/>
          </p:nvPr>
        </p:nvSpPr>
        <p:spPr>
          <a:xfrm>
            <a:off x="300000" y="818931"/>
            <a:ext cx="8229600" cy="3096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2B3E4"/>
              </a:buClr>
              <a:buFont typeface="Open Sans"/>
              <a:buNone/>
            </a:pPr>
            <a:r>
              <a:rPr lang="en" dirty="0" smtClean="0"/>
              <a:t>Concerns</a:t>
            </a:r>
            <a:endParaRPr sz="500" dirty="0"/>
          </a:p>
        </p:txBody>
      </p:sp>
      <p:sp>
        <p:nvSpPr>
          <p:cNvPr id="160" name="Google Shape;160;p34"/>
          <p:cNvSpPr txBox="1">
            <a:spLocks noGrp="1"/>
          </p:cNvSpPr>
          <p:nvPr>
            <p:ph type="title"/>
          </p:nvPr>
        </p:nvSpPr>
        <p:spPr>
          <a:xfrm>
            <a:off x="300000" y="203048"/>
            <a:ext cx="8229600" cy="5952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b="1" dirty="0">
                <a:solidFill>
                  <a:schemeClr val="accent1">
                    <a:lumMod val="50000"/>
                  </a:schemeClr>
                </a:solidFill>
              </a:rPr>
              <a:t>Initial </a:t>
            </a:r>
            <a:r>
              <a:rPr lang="en" b="1" dirty="0" smtClean="0">
                <a:solidFill>
                  <a:schemeClr val="accent1">
                    <a:lumMod val="50000"/>
                  </a:schemeClr>
                </a:solidFill>
              </a:rPr>
              <a:t>Focus</a:t>
            </a:r>
            <a:endParaRPr sz="500" b="1" dirty="0">
              <a:solidFill>
                <a:schemeClr val="accent1">
                  <a:lumMod val="50000"/>
                </a:schemeClr>
              </a:solidFill>
            </a:endParaRPr>
          </a:p>
        </p:txBody>
      </p:sp>
      <p:sp>
        <p:nvSpPr>
          <p:cNvPr id="2" name="Text Placeholder 1"/>
          <p:cNvSpPr>
            <a:spLocks noGrp="1"/>
          </p:cNvSpPr>
          <p:nvPr>
            <p:ph type="body" idx="3"/>
          </p:nvPr>
        </p:nvSpPr>
        <p:spPr>
          <a:xfrm>
            <a:off x="186267" y="1778264"/>
            <a:ext cx="8229600" cy="1243451"/>
          </a:xfrm>
        </p:spPr>
        <p:txBody>
          <a:bodyPr/>
          <a:lstStyle/>
          <a:p>
            <a:r>
              <a:rPr lang="en-US" dirty="0" smtClean="0"/>
              <a:t>Comparatively higher delivery and commission fees</a:t>
            </a:r>
          </a:p>
          <a:p>
            <a:r>
              <a:rPr lang="en-US" dirty="0" smtClean="0"/>
              <a:t>Operation cost</a:t>
            </a:r>
          </a:p>
          <a:p>
            <a:r>
              <a:rPr lang="en-US" dirty="0" smtClean="0"/>
              <a:t>Increasing competitors for market share</a:t>
            </a:r>
          </a:p>
          <a:p>
            <a:endParaRPr lang="en-US" dirty="0"/>
          </a:p>
          <a:p>
            <a:endParaRPr lang="en-US" dirty="0" smtClean="0"/>
          </a:p>
          <a:p>
            <a:endParaRPr lang="en-US" dirty="0"/>
          </a:p>
        </p:txBody>
      </p:sp>
      <p:sp>
        <p:nvSpPr>
          <p:cNvPr id="162" name="Google Shape;162;p34"/>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5</a:t>
            </a:fld>
            <a:endParaRPr>
              <a:solidFill>
                <a:srgbClr val="929292"/>
              </a:solidFill>
            </a:endParaRPr>
          </a:p>
        </p:txBody>
      </p:sp>
      <p:sp>
        <p:nvSpPr>
          <p:cNvPr id="4" name="TextBox 3"/>
          <p:cNvSpPr txBox="1"/>
          <p:nvPr/>
        </p:nvSpPr>
        <p:spPr>
          <a:xfrm>
            <a:off x="186267" y="4422987"/>
            <a:ext cx="7034106" cy="461665"/>
          </a:xfrm>
          <a:prstGeom prst="rect">
            <a:avLst/>
          </a:prstGeom>
          <a:noFill/>
        </p:spPr>
        <p:txBody>
          <a:bodyPr wrap="square" rtlCol="0">
            <a:spAutoFit/>
          </a:bodyPr>
          <a:lstStyle/>
          <a:p>
            <a:pPr lvl="0">
              <a:spcBef>
                <a:spcPts val="700"/>
              </a:spcBef>
              <a:buClr>
                <a:srgbClr val="2D3D4A"/>
              </a:buClr>
              <a:buSzPts val="1400"/>
            </a:pPr>
            <a:r>
              <a:rPr lang="en-US" sz="1000" b="1" dirty="0">
                <a:solidFill>
                  <a:srgbClr val="0365C0">
                    <a:lumMod val="60000"/>
                    <a:lumOff val="40000"/>
                  </a:srgbClr>
                </a:solidFill>
                <a:latin typeface="Palatino Linotype" panose="02040502050505030304" pitchFamily="18" charset="0"/>
                <a:ea typeface="Open Sans"/>
                <a:cs typeface="Open Sans"/>
                <a:sym typeface="Open Sans"/>
                <a:hlinkClick r:id="rId3"/>
              </a:rPr>
              <a:t>http://www.ameranth.com/pdf/How%20Does%20DoorDash%20Make%20Money,%20Feb%2012,%202019.pdf</a:t>
            </a:r>
            <a:r>
              <a:rPr lang="en-US" sz="1000" b="1" dirty="0">
                <a:solidFill>
                  <a:srgbClr val="0365C0">
                    <a:lumMod val="60000"/>
                    <a:lumOff val="40000"/>
                  </a:srgbClr>
                </a:solidFill>
                <a:latin typeface="Palatino Linotype" panose="02040502050505030304" pitchFamily="18" charset="0"/>
                <a:ea typeface="Open Sans"/>
                <a:cs typeface="Open Sans"/>
                <a:sym typeface="Open Sans"/>
              </a:rPr>
              <a:t> </a:t>
            </a:r>
          </a:p>
          <a:p>
            <a:endParaRPr lang="en-US" dirty="0"/>
          </a:p>
        </p:txBody>
      </p:sp>
    </p:spTree>
    <p:extLst>
      <p:ext uri="{BB962C8B-B14F-4D97-AF65-F5344CB8AC3E}">
        <p14:creationId xmlns:p14="http://schemas.microsoft.com/office/powerpoint/2010/main" val="1576214323"/>
      </p:ext>
    </p:extLst>
  </p:cSld>
  <p:clrMapOvr>
    <a:masterClrMapping/>
  </p:clrMapOvr>
  <p:transition>
    <p:fade thruBlk="1"/>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60"/>
          <p:cNvSpPr txBox="1">
            <a:spLocks noGrp="1"/>
          </p:cNvSpPr>
          <p:nvPr>
            <p:ph type="title"/>
          </p:nvPr>
        </p:nvSpPr>
        <p:spPr>
          <a:xfrm>
            <a:off x="284607" y="67454"/>
            <a:ext cx="8520600" cy="572700"/>
          </a:xfrm>
          <a:prstGeom prst="rect">
            <a:avLst/>
          </a:prstGeom>
        </p:spPr>
        <p:txBody>
          <a:bodyPr spcFirstLastPara="1" wrap="square" lIns="34275" tIns="34275" rIns="34275" bIns="34275" anchor="t" anchorCtr="0">
            <a:noAutofit/>
          </a:bodyPr>
          <a:lstStyle/>
          <a:p>
            <a:pPr lvl="0"/>
            <a:r>
              <a:rPr lang="en" sz="2800" b="1" dirty="0" smtClean="0">
                <a:solidFill>
                  <a:srgbClr val="051485"/>
                </a:solidFill>
                <a:latin typeface="Arial"/>
                <a:ea typeface="Arial"/>
                <a:cs typeface="Arial"/>
              </a:rPr>
              <a:t>Prototype – Version 1</a:t>
            </a:r>
            <a:endParaRPr sz="2800" b="1" dirty="0">
              <a:solidFill>
                <a:srgbClr val="051485"/>
              </a:solidFill>
              <a:latin typeface="Arial"/>
              <a:ea typeface="Arial"/>
              <a:cs typeface="Arial"/>
            </a:endParaRPr>
          </a:p>
        </p:txBody>
      </p:sp>
      <p:pic>
        <p:nvPicPr>
          <p:cNvPr id="386" name="Google Shape;386;p60">
            <a:hlinkClick r:id="rId4"/>
          </p:cNvPr>
          <p:cNvPicPr preferRelativeResize="0"/>
          <p:nvPr/>
        </p:nvPicPr>
        <p:blipFill>
          <a:blip r:embed="rId5">
            <a:alphaModFix/>
          </a:blip>
          <a:stretch>
            <a:fillRect/>
          </a:stretch>
        </p:blipFill>
        <p:spPr>
          <a:xfrm>
            <a:off x="7830966" y="535932"/>
            <a:ext cx="1313034" cy="1435108"/>
          </a:xfrm>
          <a:prstGeom prst="rect">
            <a:avLst/>
          </a:prstGeom>
          <a:noFill/>
          <a:ln>
            <a:noFill/>
          </a:ln>
        </p:spPr>
      </p:pic>
      <p:graphicFrame>
        <p:nvGraphicFramePr>
          <p:cNvPr id="387" name="Google Shape;387;p60"/>
          <p:cNvGraphicFramePr/>
          <p:nvPr>
            <p:extLst>
              <p:ext uri="{D42A27DB-BD31-4B8C-83A1-F6EECF244321}">
                <p14:modId xmlns:p14="http://schemas.microsoft.com/office/powerpoint/2010/main" val="2134606725"/>
              </p:ext>
            </p:extLst>
          </p:nvPr>
        </p:nvGraphicFramePr>
        <p:xfrm>
          <a:off x="284607" y="535932"/>
          <a:ext cx="7701279" cy="4619696"/>
        </p:xfrm>
        <a:graphic>
          <a:graphicData uri="http://schemas.openxmlformats.org/drawingml/2006/table">
            <a:tbl>
              <a:tblPr>
                <a:noFill/>
                <a:tableStyleId>{33504CE0-DB88-45E9-9528-990517D5C9B6}</a:tableStyleId>
              </a:tblPr>
              <a:tblGrid>
                <a:gridCol w="2336835">
                  <a:extLst>
                    <a:ext uri="{9D8B030D-6E8A-4147-A177-3AD203B41FA5}">
                      <a16:colId xmlns:a16="http://schemas.microsoft.com/office/drawing/2014/main" xmlns="" val="20000"/>
                    </a:ext>
                  </a:extLst>
                </a:gridCol>
                <a:gridCol w="5364444">
                  <a:extLst>
                    <a:ext uri="{9D8B030D-6E8A-4147-A177-3AD203B41FA5}">
                      <a16:colId xmlns:a16="http://schemas.microsoft.com/office/drawing/2014/main" xmlns="" val="20001"/>
                    </a:ext>
                  </a:extLst>
                </a:gridCol>
              </a:tblGrid>
              <a:tr h="1169790">
                <a:tc>
                  <a:txBody>
                    <a:bodyPr/>
                    <a:lstStyle/>
                    <a:p>
                      <a:pPr marL="0" lvl="0" indent="0" algn="l" rtl="0">
                        <a:spcBef>
                          <a:spcPts val="0"/>
                        </a:spcBef>
                        <a:spcAft>
                          <a:spcPts val="0"/>
                        </a:spcAft>
                        <a:buNone/>
                      </a:pPr>
                      <a:r>
                        <a:rPr lang="en" dirty="0">
                          <a:solidFill>
                            <a:srgbClr val="FFFFFF"/>
                          </a:solidFill>
                        </a:rPr>
                        <a:t>Description</a:t>
                      </a:r>
                      <a:endParaRPr dirty="0">
                        <a:solidFill>
                          <a:srgbClr val="FFFFFF"/>
                        </a:solidFill>
                      </a:endParaRPr>
                    </a:p>
                    <a:p>
                      <a:pPr marL="457200" lvl="0" indent="-292100" algn="l" rtl="0">
                        <a:spcBef>
                          <a:spcPts val="0"/>
                        </a:spcBef>
                        <a:spcAft>
                          <a:spcPts val="0"/>
                        </a:spcAft>
                        <a:buClr>
                          <a:srgbClr val="FFFFFF"/>
                        </a:buClr>
                        <a:buSzPts val="1000"/>
                        <a:buChar char="●"/>
                      </a:pPr>
                      <a:r>
                        <a:rPr lang="en" sz="1000" dirty="0">
                          <a:solidFill>
                            <a:srgbClr val="FFFFFF"/>
                          </a:solidFill>
                        </a:rPr>
                        <a:t>High level overview of the prototype</a:t>
                      </a:r>
                      <a:endParaRPr sz="1000" dirty="0">
                        <a:solidFill>
                          <a:srgbClr val="FFFFFF"/>
                        </a:solidFill>
                      </a:endParaRPr>
                    </a:p>
                    <a:p>
                      <a:pPr marL="457200" lvl="0" indent="-292100" algn="l" rtl="0">
                        <a:spcBef>
                          <a:spcPts val="0"/>
                        </a:spcBef>
                        <a:spcAft>
                          <a:spcPts val="0"/>
                        </a:spcAft>
                        <a:buClr>
                          <a:srgbClr val="FFFFFF"/>
                        </a:buClr>
                        <a:buSzPts val="1000"/>
                        <a:buChar char="●"/>
                      </a:pPr>
                      <a:r>
                        <a:rPr lang="en" sz="1000" dirty="0">
                          <a:solidFill>
                            <a:srgbClr val="FFFFFF"/>
                          </a:solidFill>
                        </a:rPr>
                        <a:t>What does it do?</a:t>
                      </a:r>
                      <a:endParaRPr sz="1000" dirty="0">
                        <a:solidFill>
                          <a:srgbClr val="FFFFFF"/>
                        </a:solidFill>
                      </a:endParaRPr>
                    </a:p>
                    <a:p>
                      <a:pPr marL="0" lvl="0" indent="0" algn="l" rtl="0">
                        <a:spcBef>
                          <a:spcPts val="0"/>
                        </a:spcBef>
                        <a:spcAft>
                          <a:spcPts val="0"/>
                        </a:spcAft>
                        <a:buNone/>
                      </a:pPr>
                      <a:endParaRPr dirty="0">
                        <a:solidFill>
                          <a:srgbClr val="FFFFFF"/>
                        </a:solidFill>
                      </a:endParaRPr>
                    </a:p>
                    <a:p>
                      <a:pPr marL="0" lvl="0" indent="0" algn="l" rtl="0">
                        <a:spcBef>
                          <a:spcPts val="0"/>
                        </a:spcBef>
                        <a:spcAft>
                          <a:spcPts val="0"/>
                        </a:spcAft>
                        <a:buNone/>
                      </a:pPr>
                      <a:endParaRPr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lnSpc>
                          <a:spcPct val="115000"/>
                        </a:lnSpc>
                        <a:spcBef>
                          <a:spcPts val="700"/>
                        </a:spcBef>
                        <a:spcAft>
                          <a:spcPts val="0"/>
                        </a:spcAft>
                        <a:buNone/>
                      </a:pPr>
                      <a:r>
                        <a:rPr lang="en-US" sz="1100" dirty="0" smtClean="0">
                          <a:solidFill>
                            <a:srgbClr val="9E9E9E"/>
                          </a:solidFill>
                          <a:latin typeface="Open Sans"/>
                          <a:ea typeface="Open Sans"/>
                          <a:cs typeface="Open Sans"/>
                          <a:sym typeface="Open Sans"/>
                        </a:rPr>
                        <a:t>This prototype gives an overview of the backend</a:t>
                      </a:r>
                      <a:r>
                        <a:rPr lang="en-US" sz="1100" baseline="0" dirty="0" smtClean="0">
                          <a:solidFill>
                            <a:srgbClr val="9E9E9E"/>
                          </a:solidFill>
                          <a:latin typeface="Open Sans"/>
                          <a:ea typeface="Open Sans"/>
                          <a:cs typeface="Open Sans"/>
                          <a:sym typeface="Open Sans"/>
                        </a:rPr>
                        <a:t> functionalities a CSR or support engineer can use to locate, monitor, re-route the Robo-Dasher</a:t>
                      </a:r>
                    </a:p>
                    <a:p>
                      <a:pPr marL="0" lvl="0" indent="0" algn="l" rtl="0">
                        <a:lnSpc>
                          <a:spcPct val="115000"/>
                        </a:lnSpc>
                        <a:spcBef>
                          <a:spcPts val="700"/>
                        </a:spcBef>
                        <a:spcAft>
                          <a:spcPts val="0"/>
                        </a:spcAft>
                        <a:buNone/>
                      </a:pPr>
                      <a:r>
                        <a:rPr lang="en-US" sz="1100" b="0" i="0" baseline="0" dirty="0" smtClean="0">
                          <a:solidFill>
                            <a:srgbClr val="9E9E9E"/>
                          </a:solidFill>
                          <a:latin typeface="Open Sans"/>
                          <a:ea typeface="Open Sans"/>
                          <a:cs typeface="Open Sans"/>
                          <a:sym typeface="Open Sans"/>
                        </a:rPr>
                        <a:t>The prototype focuses on tracking the Robo-dasher to its exact location starting from the CSR login</a:t>
                      </a:r>
                      <a:endParaRPr sz="1100" b="0" i="0" dirty="0"/>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0"/>
                  </a:ext>
                </a:extLst>
              </a:tr>
              <a:tr h="1034240">
                <a:tc>
                  <a:txBody>
                    <a:bodyPr/>
                    <a:lstStyle/>
                    <a:p>
                      <a:pPr marL="0" lvl="0" indent="0" algn="l" rtl="0">
                        <a:spcBef>
                          <a:spcPts val="0"/>
                        </a:spcBef>
                        <a:spcAft>
                          <a:spcPts val="0"/>
                        </a:spcAft>
                        <a:buNone/>
                      </a:pPr>
                      <a:r>
                        <a:rPr lang="en" dirty="0">
                          <a:solidFill>
                            <a:srgbClr val="FFFFFF"/>
                          </a:solidFill>
                        </a:rPr>
                        <a:t>Assumptions</a:t>
                      </a:r>
                      <a:endParaRPr dirty="0">
                        <a:solidFill>
                          <a:srgbClr val="FFFFFF"/>
                        </a:solidFill>
                      </a:endParaRPr>
                    </a:p>
                    <a:p>
                      <a:pPr marL="457200" lvl="0" indent="-292100" algn="l" rtl="0">
                        <a:spcBef>
                          <a:spcPts val="0"/>
                        </a:spcBef>
                        <a:spcAft>
                          <a:spcPts val="0"/>
                        </a:spcAft>
                        <a:buClr>
                          <a:srgbClr val="FFFFFF"/>
                        </a:buClr>
                        <a:buSzPts val="1000"/>
                        <a:buChar char="●"/>
                      </a:pPr>
                      <a:r>
                        <a:rPr lang="en" sz="1000" dirty="0">
                          <a:solidFill>
                            <a:srgbClr val="FFFFFF"/>
                          </a:solidFill>
                        </a:rPr>
                        <a:t>Any assumptions within the prototype</a:t>
                      </a:r>
                      <a:endParaRPr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171450" lvl="0" indent="-171450" algn="l" rtl="0">
                        <a:lnSpc>
                          <a:spcPct val="115000"/>
                        </a:lnSpc>
                        <a:spcBef>
                          <a:spcPts val="700"/>
                        </a:spcBef>
                        <a:spcAft>
                          <a:spcPts val="0"/>
                        </a:spcAft>
                        <a:buFont typeface="Arial" panose="020B0604020202020204" pitchFamily="34" charset="0"/>
                        <a:buChar char="•"/>
                      </a:pPr>
                      <a:r>
                        <a:rPr lang="en-US" sz="1100" dirty="0" smtClean="0">
                          <a:solidFill>
                            <a:srgbClr val="9E9E9E"/>
                          </a:solidFill>
                          <a:latin typeface="Open Sans"/>
                          <a:ea typeface="Open Sans"/>
                          <a:cs typeface="Open Sans"/>
                          <a:sym typeface="Open Sans"/>
                        </a:rPr>
                        <a:t>D</a:t>
                      </a:r>
                      <a:r>
                        <a:rPr lang="en" sz="1100" dirty="0" smtClean="0">
                          <a:solidFill>
                            <a:srgbClr val="9E9E9E"/>
                          </a:solidFill>
                          <a:latin typeface="Open Sans"/>
                          <a:ea typeface="Open Sans"/>
                          <a:cs typeface="Open Sans"/>
                          <a:sym typeface="Open Sans"/>
                        </a:rPr>
                        <a:t>esigned</a:t>
                      </a:r>
                      <a:r>
                        <a:rPr lang="en" sz="1100" baseline="0" dirty="0" smtClean="0">
                          <a:solidFill>
                            <a:srgbClr val="9E9E9E"/>
                          </a:solidFill>
                          <a:latin typeface="Open Sans"/>
                          <a:ea typeface="Open Sans"/>
                          <a:cs typeface="Open Sans"/>
                          <a:sym typeface="Open Sans"/>
                        </a:rPr>
                        <a:t> for use by DoorDash back end / support / Operations team</a:t>
                      </a:r>
                    </a:p>
                    <a:p>
                      <a:pPr marL="171450" lvl="0" indent="-171450" algn="l" rtl="0">
                        <a:lnSpc>
                          <a:spcPct val="115000"/>
                        </a:lnSpc>
                        <a:spcBef>
                          <a:spcPts val="700"/>
                        </a:spcBef>
                        <a:spcAft>
                          <a:spcPts val="0"/>
                        </a:spcAft>
                        <a:buFont typeface="Arial" panose="020B0604020202020204" pitchFamily="34" charset="0"/>
                        <a:buChar char="•"/>
                      </a:pPr>
                      <a:r>
                        <a:rPr lang="en" sz="1100" baseline="0" dirty="0" smtClean="0">
                          <a:solidFill>
                            <a:srgbClr val="9E9E9E"/>
                          </a:solidFill>
                          <a:latin typeface="Open Sans"/>
                          <a:ea typeface="Open Sans"/>
                          <a:cs typeface="Open Sans"/>
                          <a:sym typeface="Open Sans"/>
                        </a:rPr>
                        <a:t>Futher functionalities can be developed seperately.</a:t>
                      </a:r>
                    </a:p>
                    <a:p>
                      <a:pPr marL="171450" lvl="0" indent="-171450" algn="l" rtl="0">
                        <a:lnSpc>
                          <a:spcPct val="115000"/>
                        </a:lnSpc>
                        <a:spcBef>
                          <a:spcPts val="700"/>
                        </a:spcBef>
                        <a:spcAft>
                          <a:spcPts val="0"/>
                        </a:spcAft>
                        <a:buFont typeface="Arial" panose="020B0604020202020204" pitchFamily="34" charset="0"/>
                        <a:buChar char="•"/>
                      </a:pPr>
                      <a:r>
                        <a:rPr lang="en" sz="1100" baseline="0" dirty="0" smtClean="0">
                          <a:solidFill>
                            <a:srgbClr val="9E9E9E"/>
                          </a:solidFill>
                          <a:latin typeface="Open Sans"/>
                          <a:ea typeface="Open Sans"/>
                          <a:cs typeface="Open Sans"/>
                          <a:sym typeface="Open Sans"/>
                        </a:rPr>
                        <a:t>Customers can reach CSR team or the deignated team via chat or call from customer app version</a:t>
                      </a:r>
                      <a:endParaRPr sz="1100" dirty="0">
                        <a:latin typeface="Open Sans"/>
                        <a:ea typeface="Open Sans"/>
                        <a:cs typeface="Open Sans"/>
                        <a:sym typeface="Open Sans"/>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1"/>
                  </a:ext>
                </a:extLst>
              </a:tr>
              <a:tr h="2207772">
                <a:tc>
                  <a:txBody>
                    <a:bodyPr/>
                    <a:lstStyle/>
                    <a:p>
                      <a:pPr marL="0" lvl="0" indent="0" algn="l" rtl="0">
                        <a:spcBef>
                          <a:spcPts val="0"/>
                        </a:spcBef>
                        <a:spcAft>
                          <a:spcPts val="0"/>
                        </a:spcAft>
                        <a:buNone/>
                      </a:pPr>
                      <a:r>
                        <a:rPr lang="en">
                          <a:solidFill>
                            <a:srgbClr val="FFFFFF"/>
                          </a:solidFill>
                        </a:rPr>
                        <a:t>Tasks</a:t>
                      </a:r>
                      <a:endParaRPr>
                        <a:solidFill>
                          <a:srgbClr val="FFFFFF"/>
                        </a:solidFill>
                      </a:endParaRPr>
                    </a:p>
                    <a:p>
                      <a:pPr marL="457200" lvl="0" indent="-292100" algn="l" rtl="0">
                        <a:spcBef>
                          <a:spcPts val="0"/>
                        </a:spcBef>
                        <a:spcAft>
                          <a:spcPts val="0"/>
                        </a:spcAft>
                        <a:buClr>
                          <a:srgbClr val="FFFFFF"/>
                        </a:buClr>
                        <a:buSzPts val="1000"/>
                        <a:buChar char="●"/>
                      </a:pPr>
                      <a:r>
                        <a:rPr lang="en" sz="1000">
                          <a:solidFill>
                            <a:srgbClr val="FFFFFF"/>
                          </a:solidFill>
                        </a:rPr>
                        <a:t>What are the tasks that a user can complete in the prototype?</a:t>
                      </a:r>
                      <a:endParaRPr sz="1000">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171450" lvl="0" indent="-171450" algn="l" rtl="0">
                        <a:lnSpc>
                          <a:spcPct val="115000"/>
                        </a:lnSpc>
                        <a:spcBef>
                          <a:spcPts val="700"/>
                        </a:spcBef>
                        <a:spcAft>
                          <a:spcPts val="0"/>
                        </a:spcAft>
                        <a:buFont typeface="Arial" panose="020B0604020202020204" pitchFamily="34" charset="0"/>
                        <a:buChar char="•"/>
                      </a:pPr>
                      <a:r>
                        <a:rPr lang="en-US" sz="1100" dirty="0" smtClean="0">
                          <a:solidFill>
                            <a:srgbClr val="9E9E9E"/>
                          </a:solidFill>
                          <a:latin typeface="Open Sans"/>
                          <a:ea typeface="Open Sans"/>
                          <a:cs typeface="Open Sans"/>
                          <a:sym typeface="Open Sans"/>
                        </a:rPr>
                        <a:t>D</a:t>
                      </a:r>
                      <a:r>
                        <a:rPr lang="en" sz="1100" dirty="0" smtClean="0">
                          <a:solidFill>
                            <a:srgbClr val="9E9E9E"/>
                          </a:solidFill>
                          <a:latin typeface="Open Sans"/>
                          <a:ea typeface="Open Sans"/>
                          <a:cs typeface="Open Sans"/>
                          <a:sym typeface="Open Sans"/>
                        </a:rPr>
                        <a:t>etermine</a:t>
                      </a:r>
                      <a:r>
                        <a:rPr lang="en" sz="1100" baseline="0" dirty="0" smtClean="0">
                          <a:solidFill>
                            <a:srgbClr val="9E9E9E"/>
                          </a:solidFill>
                          <a:latin typeface="Open Sans"/>
                          <a:ea typeface="Open Sans"/>
                          <a:cs typeface="Open Sans"/>
                          <a:sym typeface="Open Sans"/>
                        </a:rPr>
                        <a:t> the status of the Robo-Dasher – battery, security, location , availabilty .</a:t>
                      </a:r>
                    </a:p>
                    <a:p>
                      <a:pPr marL="171450" lvl="0" indent="-171450" algn="l" rtl="0">
                        <a:lnSpc>
                          <a:spcPct val="115000"/>
                        </a:lnSpc>
                        <a:spcBef>
                          <a:spcPts val="700"/>
                        </a:spcBef>
                        <a:spcAft>
                          <a:spcPts val="0"/>
                        </a:spcAft>
                        <a:buFont typeface="Arial" panose="020B0604020202020204" pitchFamily="34" charset="0"/>
                        <a:buChar char="•"/>
                      </a:pPr>
                      <a:r>
                        <a:rPr lang="en-US" sz="1100" baseline="0" dirty="0" smtClean="0">
                          <a:solidFill>
                            <a:srgbClr val="9E9E9E"/>
                          </a:solidFill>
                          <a:latin typeface="Open Sans"/>
                          <a:ea typeface="Open Sans"/>
                          <a:cs typeface="Open Sans"/>
                          <a:sym typeface="Open Sans"/>
                        </a:rPr>
                        <a:t>C</a:t>
                      </a:r>
                      <a:r>
                        <a:rPr lang="en" sz="1100" baseline="0" dirty="0" smtClean="0">
                          <a:solidFill>
                            <a:srgbClr val="9E9E9E"/>
                          </a:solidFill>
                          <a:latin typeface="Open Sans"/>
                          <a:ea typeface="Open Sans"/>
                          <a:cs typeface="Open Sans"/>
                          <a:sym typeface="Open Sans"/>
                        </a:rPr>
                        <a:t>an detrmine robo-dasher ETA and precise location on a map feed</a:t>
                      </a:r>
                    </a:p>
                    <a:p>
                      <a:pPr marL="171450" lvl="0" indent="-171450" algn="l" rtl="0">
                        <a:lnSpc>
                          <a:spcPct val="115000"/>
                        </a:lnSpc>
                        <a:spcBef>
                          <a:spcPts val="700"/>
                        </a:spcBef>
                        <a:spcAft>
                          <a:spcPts val="0"/>
                        </a:spcAft>
                        <a:buFont typeface="Arial" panose="020B0604020202020204" pitchFamily="34" charset="0"/>
                        <a:buChar char="•"/>
                      </a:pPr>
                      <a:r>
                        <a:rPr lang="en" sz="1100" baseline="0" dirty="0" smtClean="0">
                          <a:solidFill>
                            <a:srgbClr val="9E9E9E"/>
                          </a:solidFill>
                          <a:latin typeface="Open Sans"/>
                          <a:ea typeface="Open Sans"/>
                          <a:cs typeface="Open Sans"/>
                          <a:sym typeface="Open Sans"/>
                        </a:rPr>
                        <a:t>Can determine the need for re-route of manual control based on robot location</a:t>
                      </a:r>
                    </a:p>
                    <a:p>
                      <a:pPr marL="171450" lvl="0" indent="-171450" algn="l" rtl="0">
                        <a:lnSpc>
                          <a:spcPct val="115000"/>
                        </a:lnSpc>
                        <a:spcBef>
                          <a:spcPts val="700"/>
                        </a:spcBef>
                        <a:spcAft>
                          <a:spcPts val="0"/>
                        </a:spcAft>
                        <a:buFont typeface="Arial" panose="020B0604020202020204" pitchFamily="34" charset="0"/>
                        <a:buChar char="•"/>
                      </a:pPr>
                      <a:r>
                        <a:rPr lang="en-US" sz="1100" baseline="0" dirty="0" smtClean="0">
                          <a:solidFill>
                            <a:srgbClr val="9E9E9E"/>
                          </a:solidFill>
                          <a:latin typeface="Open Sans"/>
                          <a:ea typeface="Open Sans"/>
                          <a:cs typeface="Open Sans"/>
                          <a:sym typeface="Open Sans"/>
                        </a:rPr>
                        <a:t>C</a:t>
                      </a:r>
                      <a:r>
                        <a:rPr lang="en" sz="1100" baseline="0" dirty="0" smtClean="0">
                          <a:solidFill>
                            <a:srgbClr val="9E9E9E"/>
                          </a:solidFill>
                          <a:latin typeface="Open Sans"/>
                          <a:ea typeface="Open Sans"/>
                          <a:cs typeface="Open Sans"/>
                          <a:sym typeface="Open Sans"/>
                        </a:rPr>
                        <a:t>an confirm Robo-dasher pick up of orders or not</a:t>
                      </a:r>
                    </a:p>
                    <a:p>
                      <a:pPr marL="171450" lvl="0" indent="-171450" algn="l" rtl="0">
                        <a:lnSpc>
                          <a:spcPct val="115000"/>
                        </a:lnSpc>
                        <a:spcBef>
                          <a:spcPts val="700"/>
                        </a:spcBef>
                        <a:spcAft>
                          <a:spcPts val="0"/>
                        </a:spcAft>
                        <a:buFont typeface="Arial" panose="020B0604020202020204" pitchFamily="34" charset="0"/>
                        <a:buChar char="•"/>
                      </a:pPr>
                      <a:r>
                        <a:rPr lang="en" sz="1100" baseline="0" dirty="0" smtClean="0">
                          <a:solidFill>
                            <a:srgbClr val="9E9E9E"/>
                          </a:solidFill>
                          <a:latin typeface="Open Sans"/>
                          <a:ea typeface="Open Sans"/>
                          <a:cs typeface="Open Sans"/>
                          <a:sym typeface="Open Sans"/>
                        </a:rPr>
                        <a:t>Can easily provide Support team with the location of the robot in event of failure</a:t>
                      </a:r>
                      <a:endParaRPr sz="1100" dirty="0">
                        <a:latin typeface="Open Sans"/>
                        <a:ea typeface="Open Sans"/>
                        <a:cs typeface="Open Sans"/>
                        <a:sym typeface="Open Sans"/>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sp>
        <p:nvSpPr>
          <p:cNvPr id="8" name="TextBox 7"/>
          <p:cNvSpPr txBox="1"/>
          <p:nvPr/>
        </p:nvSpPr>
        <p:spPr>
          <a:xfrm>
            <a:off x="8051005" y="1673317"/>
            <a:ext cx="1207295" cy="338554"/>
          </a:xfrm>
          <a:prstGeom prst="rect">
            <a:avLst/>
          </a:prstGeom>
          <a:noFill/>
        </p:spPr>
        <p:txBody>
          <a:bodyPr wrap="square" rtlCol="0">
            <a:spAutoFit/>
          </a:bodyPr>
          <a:lstStyle/>
          <a:p>
            <a:r>
              <a:rPr lang="en-US" sz="800" i="1" dirty="0" smtClean="0"/>
              <a:t>Click the </a:t>
            </a:r>
            <a:r>
              <a:rPr lang="en-US" sz="800" i="1" dirty="0" err="1" smtClean="0"/>
              <a:t>figma</a:t>
            </a:r>
            <a:r>
              <a:rPr lang="en-US" sz="800" i="1" dirty="0"/>
              <a:t> </a:t>
            </a:r>
            <a:r>
              <a:rPr lang="en-US" sz="800" i="1" dirty="0" smtClean="0"/>
              <a:t>and open hyperlink</a:t>
            </a:r>
            <a:endParaRPr lang="en-US" sz="800" i="1" dirty="0"/>
          </a:p>
        </p:txBody>
      </p:sp>
      <p:graphicFrame>
        <p:nvGraphicFramePr>
          <p:cNvPr id="5" name="Object 4"/>
          <p:cNvGraphicFramePr>
            <a:graphicFrameLocks noChangeAspect="1"/>
          </p:cNvGraphicFramePr>
          <p:nvPr>
            <p:extLst>
              <p:ext uri="{D42A27DB-BD31-4B8C-83A1-F6EECF244321}">
                <p14:modId xmlns:p14="http://schemas.microsoft.com/office/powerpoint/2010/main" val="4268248515"/>
              </p:ext>
            </p:extLst>
          </p:nvPr>
        </p:nvGraphicFramePr>
        <p:xfrm>
          <a:off x="8105498" y="2105727"/>
          <a:ext cx="914400" cy="792163"/>
        </p:xfrm>
        <a:graphic>
          <a:graphicData uri="http://schemas.openxmlformats.org/presentationml/2006/ole">
            <mc:AlternateContent xmlns:mc="http://schemas.openxmlformats.org/markup-compatibility/2006">
              <mc:Choice xmlns:v="urn:schemas-microsoft-com:vml" Requires="v">
                <p:oleObj spid="_x0000_s2063" name="Acrobat Document" showAsIcon="1" r:id="rId6" imgW="914400" imgH="792360" progId="AcroExch.Document.DC">
                  <p:embed/>
                </p:oleObj>
              </mc:Choice>
              <mc:Fallback>
                <p:oleObj name="Acrobat Document" showAsIcon="1" r:id="rId6" imgW="914400" imgH="792360" progId="AcroExch.Document.DC">
                  <p:embed/>
                  <p:pic>
                    <p:nvPicPr>
                      <p:cNvPr id="0" name=""/>
                      <p:cNvPicPr/>
                      <p:nvPr/>
                    </p:nvPicPr>
                    <p:blipFill>
                      <a:blip r:embed="rId7"/>
                      <a:stretch>
                        <a:fillRect/>
                      </a:stretch>
                    </p:blipFill>
                    <p:spPr>
                      <a:xfrm>
                        <a:off x="8105498" y="2105727"/>
                        <a:ext cx="914400" cy="792163"/>
                      </a:xfrm>
                      <a:prstGeom prst="rect">
                        <a:avLst/>
                      </a:prstGeom>
                    </p:spPr>
                  </p:pic>
                </p:oleObj>
              </mc:Fallback>
            </mc:AlternateContent>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61"/>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FFFFFF"/>
              </a:buClr>
              <a:buFont typeface="Open Sans"/>
              <a:buNone/>
            </a:pPr>
            <a:r>
              <a:rPr lang="en"/>
              <a:t>Validate</a:t>
            </a:r>
            <a:endParaRPr sz="500"/>
          </a:p>
        </p:txBody>
      </p:sp>
      <p:sp>
        <p:nvSpPr>
          <p:cNvPr id="394" name="Google Shape;394;p61"/>
          <p:cNvSpPr txBox="1"/>
          <p:nvPr/>
        </p:nvSpPr>
        <p:spPr>
          <a:xfrm>
            <a:off x="491150" y="2275450"/>
            <a:ext cx="7169100" cy="92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pen Sans"/>
                <a:ea typeface="Open Sans"/>
                <a:cs typeface="Open Sans"/>
                <a:sym typeface="Open Sans"/>
              </a:rPr>
              <a:t>Users will go through your prototype and provide feedback on your concept. This is also an opportunity to have an engineering feasibility discussion</a:t>
            </a:r>
            <a:endParaRPr>
              <a:solidFill>
                <a:srgbClr val="FFFFFF"/>
              </a:solidFill>
              <a:latin typeface="Open Sans"/>
              <a:ea typeface="Open Sans"/>
              <a:cs typeface="Open Sans"/>
              <a:sym typeface="Open Sans"/>
            </a:endParaRPr>
          </a:p>
        </p:txBody>
      </p:sp>
    </p:spTree>
  </p:cSld>
  <p:clrMapOvr>
    <a:masterClrMapping/>
  </p:clrMapOvr>
  <p:transition>
    <p:fade thruBlk="1"/>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926FD03D-B645-8444-AF45-7A884798817D}"/>
              </a:ext>
            </a:extLst>
          </p:cNvPr>
          <p:cNvSpPr>
            <a:spLocks noGrp="1"/>
          </p:cNvSpPr>
          <p:nvPr>
            <p:ph type="title"/>
          </p:nvPr>
        </p:nvSpPr>
        <p:spPr>
          <a:xfrm>
            <a:off x="311700" y="445025"/>
            <a:ext cx="5762529" cy="572700"/>
          </a:xfrm>
        </p:spPr>
        <p:txBody>
          <a:bodyPr/>
          <a:lstStyle/>
          <a:p>
            <a:pPr>
              <a:buClr>
                <a:srgbClr val="2D3D4A"/>
              </a:buClr>
              <a:buSzPts val="500"/>
            </a:pPr>
            <a:r>
              <a:rPr lang="en-US" b="1" dirty="0">
                <a:solidFill>
                  <a:srgbClr val="051485"/>
                </a:solidFill>
                <a:sym typeface="Open Sans"/>
              </a:rPr>
              <a:t>Robo-Dasher Research Plan</a:t>
            </a:r>
          </a:p>
        </p:txBody>
      </p:sp>
      <p:sp>
        <p:nvSpPr>
          <p:cNvPr id="8" name="Text Placeholder 7">
            <a:extLst>
              <a:ext uri="{FF2B5EF4-FFF2-40B4-BE49-F238E27FC236}">
                <a16:creationId xmlns:a16="http://schemas.microsoft.com/office/drawing/2014/main" xmlns="" id="{86702795-FD03-624D-94EC-592F17403ED4}"/>
              </a:ext>
            </a:extLst>
          </p:cNvPr>
          <p:cNvSpPr>
            <a:spLocks noGrp="1"/>
          </p:cNvSpPr>
          <p:nvPr>
            <p:ph type="body" idx="1"/>
          </p:nvPr>
        </p:nvSpPr>
        <p:spPr>
          <a:xfrm>
            <a:off x="311700" y="968245"/>
            <a:ext cx="8520600" cy="3996608"/>
          </a:xfrm>
        </p:spPr>
        <p:txBody>
          <a:bodyPr/>
          <a:lstStyle/>
          <a:p>
            <a:pPr marL="114300" indent="0">
              <a:buNone/>
            </a:pPr>
            <a:r>
              <a:rPr lang="en-US" sz="1200" b="1" dirty="0">
                <a:solidFill>
                  <a:schemeClr val="tx1"/>
                </a:solidFill>
                <a:latin typeface="Open Sans"/>
                <a:ea typeface="Open Sans"/>
                <a:cs typeface="Open Sans"/>
              </a:rPr>
              <a:t>Objectives</a:t>
            </a:r>
          </a:p>
          <a:p>
            <a:pPr marL="0" indent="0">
              <a:buNone/>
            </a:pPr>
            <a:r>
              <a:rPr lang="en-US" sz="1200" dirty="0" smtClean="0">
                <a:latin typeface="Palatino Linotype" panose="02040502050505030304" pitchFamily="18" charset="0"/>
                <a:ea typeface="Times New Roman" panose="02020603050405020304" pitchFamily="18" charset="0"/>
              </a:rPr>
              <a:t>    </a:t>
            </a:r>
            <a:r>
              <a:rPr lang="en-US" sz="1100" dirty="0" smtClean="0">
                <a:latin typeface="Palatino Linotype" panose="02040502050505030304" pitchFamily="18" charset="0"/>
                <a:ea typeface="Times New Roman" panose="02020603050405020304" pitchFamily="18" charset="0"/>
              </a:rPr>
              <a:t>The </a:t>
            </a:r>
            <a:r>
              <a:rPr lang="en-US" sz="1100" dirty="0">
                <a:latin typeface="Palatino Linotype" panose="02040502050505030304" pitchFamily="18" charset="0"/>
                <a:ea typeface="Times New Roman" panose="02020603050405020304" pitchFamily="18" charset="0"/>
              </a:rPr>
              <a:t>key questions that to get answered by these user interviews are as follows:</a:t>
            </a:r>
            <a:endParaRPr lang="en-US" sz="1100" dirty="0">
              <a:latin typeface="Times New Roman" panose="02020603050405020304" pitchFamily="18" charset="0"/>
              <a:ea typeface="Times New Roman" panose="02020603050405020304" pitchFamily="18" charset="0"/>
            </a:endParaRPr>
          </a:p>
          <a:p>
            <a:pPr marL="628650" lvl="1" indent="-171450">
              <a:lnSpc>
                <a:spcPct val="100000"/>
              </a:lnSpc>
              <a:buFont typeface="Wingdings" panose="05000000000000000000" pitchFamily="2" charset="2"/>
              <a:buChar char="Ø"/>
            </a:pPr>
            <a:r>
              <a:rPr lang="en-US" sz="900" dirty="0">
                <a:latin typeface="Palatino Linotype" panose="02040502050505030304" pitchFamily="18" charset="0"/>
                <a:ea typeface="Times New Roman" panose="02020603050405020304" pitchFamily="18" charset="0"/>
              </a:rPr>
              <a:t>What does the customer feel about food delivery by robots?</a:t>
            </a:r>
            <a:endParaRPr lang="en-US" sz="700" dirty="0">
              <a:latin typeface="Times New Roman" panose="02020603050405020304" pitchFamily="18" charset="0"/>
              <a:ea typeface="Times New Roman" panose="02020603050405020304" pitchFamily="18" charset="0"/>
            </a:endParaRPr>
          </a:p>
          <a:p>
            <a:pPr marL="628650" lvl="1" indent="-171450">
              <a:lnSpc>
                <a:spcPct val="100000"/>
              </a:lnSpc>
              <a:buFont typeface="Wingdings" panose="05000000000000000000" pitchFamily="2" charset="2"/>
              <a:buChar char="Ø"/>
            </a:pPr>
            <a:r>
              <a:rPr lang="en-US" sz="900" dirty="0">
                <a:latin typeface="Palatino Linotype" panose="02040502050505030304" pitchFamily="18" charset="0"/>
                <a:ea typeface="Times New Roman" panose="02020603050405020304" pitchFamily="18" charset="0"/>
              </a:rPr>
              <a:t>How do they see a feature that gives importance to small food delivery?</a:t>
            </a:r>
            <a:endParaRPr lang="en-US" sz="700" dirty="0">
              <a:latin typeface="Times New Roman" panose="02020603050405020304" pitchFamily="18" charset="0"/>
              <a:ea typeface="Times New Roman" panose="02020603050405020304" pitchFamily="18" charset="0"/>
            </a:endParaRPr>
          </a:p>
          <a:p>
            <a:pPr marL="628650" lvl="1" indent="-171450">
              <a:lnSpc>
                <a:spcPct val="100000"/>
              </a:lnSpc>
              <a:buFont typeface="Wingdings" panose="05000000000000000000" pitchFamily="2" charset="2"/>
              <a:buChar char="Ø"/>
            </a:pPr>
            <a:r>
              <a:rPr lang="en-US" sz="900" dirty="0">
                <a:latin typeface="Palatino Linotype" panose="02040502050505030304" pitchFamily="18" charset="0"/>
                <a:ea typeface="Times New Roman" panose="02020603050405020304" pitchFamily="18" charset="0"/>
              </a:rPr>
              <a:t>What would be some good controls /power that a human operator in the support or operations side can have over robots?</a:t>
            </a:r>
            <a:endParaRPr lang="en-US" sz="700" dirty="0">
              <a:latin typeface="Times New Roman" panose="02020603050405020304" pitchFamily="18" charset="0"/>
              <a:ea typeface="Times New Roman" panose="02020603050405020304" pitchFamily="18" charset="0"/>
            </a:endParaRPr>
          </a:p>
          <a:p>
            <a:pPr marL="628650" lvl="1" indent="-171450">
              <a:lnSpc>
                <a:spcPct val="100000"/>
              </a:lnSpc>
              <a:buFont typeface="Wingdings" panose="05000000000000000000" pitchFamily="2" charset="2"/>
              <a:buChar char="Ø"/>
            </a:pPr>
            <a:r>
              <a:rPr lang="en-US" sz="900" dirty="0">
                <a:latin typeface="Palatino Linotype" panose="02040502050505030304" pitchFamily="18" charset="0"/>
                <a:ea typeface="Times New Roman" panose="02020603050405020304" pitchFamily="18" charset="0"/>
              </a:rPr>
              <a:t>Any improvement / suggestions on the prototype developed</a:t>
            </a:r>
            <a:endParaRPr lang="en-US" sz="700" dirty="0">
              <a:latin typeface="Times New Roman" panose="02020603050405020304" pitchFamily="18" charset="0"/>
              <a:ea typeface="Times New Roman" panose="02020603050405020304" pitchFamily="18" charset="0"/>
            </a:endParaRPr>
          </a:p>
          <a:p>
            <a:pPr marL="114300" indent="0">
              <a:buNone/>
            </a:pPr>
            <a:endParaRPr lang="en-US" sz="1200" b="1" dirty="0">
              <a:solidFill>
                <a:srgbClr val="9E9E9E"/>
              </a:solidFill>
              <a:latin typeface="Open Sans"/>
              <a:ea typeface="Open Sans"/>
              <a:cs typeface="Open Sans"/>
            </a:endParaRPr>
          </a:p>
          <a:p>
            <a:pPr marL="114300" indent="0">
              <a:buNone/>
            </a:pPr>
            <a:r>
              <a:rPr lang="en-US" sz="1200" b="1" dirty="0" smtClean="0">
                <a:solidFill>
                  <a:schemeClr val="tx1"/>
                </a:solidFill>
                <a:latin typeface="Open Sans"/>
                <a:ea typeface="Open Sans"/>
                <a:cs typeface="Open Sans"/>
              </a:rPr>
              <a:t>Methodology</a:t>
            </a:r>
          </a:p>
          <a:p>
            <a:pPr marL="114300" indent="0">
              <a:buNone/>
            </a:pPr>
            <a:r>
              <a:rPr lang="en-US" sz="1100" dirty="0">
                <a:latin typeface="Palatino Linotype" panose="02040502050505030304" pitchFamily="18" charset="0"/>
                <a:ea typeface="Times New Roman" panose="02020603050405020304" pitchFamily="18" charset="0"/>
                <a:cs typeface="Times New Roman" panose="02020603050405020304" pitchFamily="18" charset="0"/>
              </a:rPr>
              <a:t>Interviews would be conducted in person with the user provided with their own laptop. This would help me to understand their opinion at the first look of the prototype and can judge if this helps them. I could also register their general feeling towards the product and its </a:t>
            </a:r>
            <a:r>
              <a:rPr lang="en-US" sz="1100" dirty="0" smtClean="0">
                <a:latin typeface="Palatino Linotype" panose="02040502050505030304" pitchFamily="18" charset="0"/>
                <a:ea typeface="Times New Roman" panose="02020603050405020304" pitchFamily="18" charset="0"/>
                <a:cs typeface="Times New Roman" panose="02020603050405020304" pitchFamily="18" charset="0"/>
              </a:rPr>
              <a:t>usability</a:t>
            </a:r>
          </a:p>
          <a:p>
            <a:pPr marL="114300" indent="0">
              <a:buNone/>
            </a:pPr>
            <a:endParaRPr lang="en-US" sz="1100" b="1" dirty="0">
              <a:solidFill>
                <a:schemeClr val="tx1"/>
              </a:solidFill>
              <a:latin typeface="Open Sans"/>
              <a:ea typeface="Open Sans"/>
              <a:cs typeface="Open Sans"/>
            </a:endParaRPr>
          </a:p>
          <a:p>
            <a:pPr marL="114300" indent="0">
              <a:buNone/>
            </a:pPr>
            <a:r>
              <a:rPr lang="en-US" sz="1200" b="1" dirty="0">
                <a:solidFill>
                  <a:schemeClr val="tx1"/>
                </a:solidFill>
                <a:latin typeface="Open Sans"/>
                <a:ea typeface="Open Sans"/>
                <a:cs typeface="Open Sans"/>
              </a:rPr>
              <a:t>Participants</a:t>
            </a:r>
          </a:p>
          <a:p>
            <a:pPr marL="114300" indent="0">
              <a:buNone/>
            </a:pPr>
            <a:r>
              <a:rPr lang="en-US" sz="1100" dirty="0" smtClean="0">
                <a:latin typeface="Palatino Linotype" panose="02040502050505030304" pitchFamily="18" charset="0"/>
                <a:ea typeface="Times New Roman" panose="02020603050405020304" pitchFamily="18" charset="0"/>
                <a:cs typeface="Times New Roman" panose="02020603050405020304" pitchFamily="18" charset="0"/>
              </a:rPr>
              <a:t>Two </a:t>
            </a:r>
            <a:r>
              <a:rPr lang="en-US" sz="1100" dirty="0">
                <a:latin typeface="Palatino Linotype" panose="02040502050505030304" pitchFamily="18" charset="0"/>
                <a:ea typeface="Times New Roman" panose="02020603050405020304" pitchFamily="18" charset="0"/>
                <a:cs typeface="Times New Roman" panose="02020603050405020304" pitchFamily="18" charset="0"/>
              </a:rPr>
              <a:t>users from three different fields who uses the food delivery services in their local markets. This would provide an overall idea on different market scenario what the user expects. The first user is a UI/UX, product designer and the second user is a Logistics business personnel</a:t>
            </a:r>
          </a:p>
          <a:p>
            <a:pPr marL="114300" indent="0">
              <a:buNone/>
            </a:pPr>
            <a:endParaRPr lang="en-US" sz="1200" b="1" dirty="0">
              <a:solidFill>
                <a:srgbClr val="9E9E9E"/>
              </a:solidFill>
              <a:latin typeface="Open Sans"/>
              <a:ea typeface="Open Sans"/>
              <a:cs typeface="Open Sans"/>
            </a:endParaRPr>
          </a:p>
          <a:p>
            <a:pPr marL="114300" indent="0">
              <a:buNone/>
            </a:pPr>
            <a:endParaRPr lang="en-US" sz="1200" b="1" dirty="0">
              <a:solidFill>
                <a:srgbClr val="9E9E9E"/>
              </a:solidFill>
              <a:latin typeface="Open Sans"/>
              <a:ea typeface="Open Sans"/>
              <a:cs typeface="Open Sans"/>
            </a:endParaRPr>
          </a:p>
          <a:p>
            <a:endParaRPr lang="en-US" dirty="0"/>
          </a:p>
        </p:txBody>
      </p:sp>
      <p:graphicFrame>
        <p:nvGraphicFramePr>
          <p:cNvPr id="2" name="Object 1"/>
          <p:cNvGraphicFramePr>
            <a:graphicFrameLocks noChangeAspect="1"/>
          </p:cNvGraphicFramePr>
          <p:nvPr>
            <p:extLst>
              <p:ext uri="{D42A27DB-BD31-4B8C-83A1-F6EECF244321}">
                <p14:modId xmlns:p14="http://schemas.microsoft.com/office/powerpoint/2010/main" val="2238671826"/>
              </p:ext>
            </p:extLst>
          </p:nvPr>
        </p:nvGraphicFramePr>
        <p:xfrm>
          <a:off x="5809422" y="310554"/>
          <a:ext cx="914400" cy="792163"/>
        </p:xfrm>
        <a:graphic>
          <a:graphicData uri="http://schemas.openxmlformats.org/presentationml/2006/ole">
            <mc:AlternateContent xmlns:mc="http://schemas.openxmlformats.org/markup-compatibility/2006">
              <mc:Choice xmlns:v="urn:schemas-microsoft-com:vml" Requires="v">
                <p:oleObj spid="_x0000_s3087" name="Document" showAsIcon="1" r:id="rId3" imgW="914400" imgH="792360" progId="Word.Document.12">
                  <p:embed/>
                </p:oleObj>
              </mc:Choice>
              <mc:Fallback>
                <p:oleObj name="Document" showAsIcon="1" r:id="rId3" imgW="914400" imgH="792360" progId="Word.Document.12">
                  <p:embed/>
                  <p:pic>
                    <p:nvPicPr>
                      <p:cNvPr id="0" name=""/>
                      <p:cNvPicPr/>
                      <p:nvPr/>
                    </p:nvPicPr>
                    <p:blipFill>
                      <a:blip r:embed="rId4"/>
                      <a:stretch>
                        <a:fillRect/>
                      </a:stretch>
                    </p:blipFill>
                    <p:spPr>
                      <a:xfrm>
                        <a:off x="5809422" y="310554"/>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42665459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65"/>
          <p:cNvSpPr txBox="1">
            <a:spLocks noGrp="1"/>
          </p:cNvSpPr>
          <p:nvPr>
            <p:ph type="title"/>
          </p:nvPr>
        </p:nvSpPr>
        <p:spPr>
          <a:xfrm>
            <a:off x="311701" y="216425"/>
            <a:ext cx="6062006" cy="572700"/>
          </a:xfrm>
          <a:prstGeom prst="rect">
            <a:avLst/>
          </a:prstGeom>
        </p:spPr>
        <p:txBody>
          <a:bodyPr spcFirstLastPara="1" wrap="square" lIns="34275" tIns="34275" rIns="34275" bIns="34275" anchor="t" anchorCtr="0">
            <a:noAutofit/>
          </a:bodyPr>
          <a:lstStyle/>
          <a:p>
            <a:pPr marL="0" lvl="0" indent="0">
              <a:buClr>
                <a:schemeClr val="dk1"/>
              </a:buClr>
              <a:buSzPts val="2800"/>
            </a:pPr>
            <a:r>
              <a:rPr lang="en" sz="2400" b="1" dirty="0">
                <a:solidFill>
                  <a:srgbClr val="051485"/>
                </a:solidFill>
                <a:latin typeface="Arial"/>
                <a:ea typeface="Arial"/>
                <a:cs typeface="Arial"/>
                <a:sym typeface="Arial"/>
              </a:rPr>
              <a:t>User Testing: Participant 1 Key Findings</a:t>
            </a:r>
            <a:endParaRPr sz="2400" b="1" dirty="0">
              <a:solidFill>
                <a:srgbClr val="051485"/>
              </a:solidFill>
              <a:latin typeface="Arial"/>
              <a:ea typeface="Arial"/>
              <a:cs typeface="Arial"/>
              <a:sym typeface="Arial"/>
            </a:endParaRPr>
          </a:p>
        </p:txBody>
      </p:sp>
      <p:graphicFrame>
        <p:nvGraphicFramePr>
          <p:cNvPr id="432" name="Google Shape;432;p65"/>
          <p:cNvGraphicFramePr/>
          <p:nvPr>
            <p:extLst>
              <p:ext uri="{D42A27DB-BD31-4B8C-83A1-F6EECF244321}">
                <p14:modId xmlns:p14="http://schemas.microsoft.com/office/powerpoint/2010/main" val="3780160345"/>
              </p:ext>
            </p:extLst>
          </p:nvPr>
        </p:nvGraphicFramePr>
        <p:xfrm>
          <a:off x="175053" y="789125"/>
          <a:ext cx="7281207" cy="3867941"/>
        </p:xfrm>
        <a:graphic>
          <a:graphicData uri="http://schemas.openxmlformats.org/drawingml/2006/table">
            <a:tbl>
              <a:tblPr>
                <a:noFill/>
                <a:tableStyleId>{33504CE0-DB88-45E9-9528-990517D5C9B6}</a:tableStyleId>
              </a:tblPr>
              <a:tblGrid>
                <a:gridCol w="2400127">
                  <a:extLst>
                    <a:ext uri="{9D8B030D-6E8A-4147-A177-3AD203B41FA5}">
                      <a16:colId xmlns:a16="http://schemas.microsoft.com/office/drawing/2014/main" xmlns="" val="20000"/>
                    </a:ext>
                  </a:extLst>
                </a:gridCol>
                <a:gridCol w="4881080">
                  <a:extLst>
                    <a:ext uri="{9D8B030D-6E8A-4147-A177-3AD203B41FA5}">
                      <a16:colId xmlns:a16="http://schemas.microsoft.com/office/drawing/2014/main" xmlns="" val="20001"/>
                    </a:ext>
                  </a:extLst>
                </a:gridCol>
              </a:tblGrid>
              <a:tr h="1133703">
                <a:tc>
                  <a:txBody>
                    <a:bodyPr/>
                    <a:lstStyle/>
                    <a:p>
                      <a:pPr marL="0" lvl="0" indent="0" algn="l" rtl="0">
                        <a:spcBef>
                          <a:spcPts val="0"/>
                        </a:spcBef>
                        <a:spcAft>
                          <a:spcPts val="0"/>
                        </a:spcAft>
                        <a:buNone/>
                      </a:pPr>
                      <a:r>
                        <a:rPr lang="en" b="1" dirty="0">
                          <a:solidFill>
                            <a:srgbClr val="FFFFFF"/>
                          </a:solidFill>
                        </a:rPr>
                        <a:t>What worked well</a:t>
                      </a:r>
                      <a:endParaRPr b="1" dirty="0">
                        <a:solidFill>
                          <a:srgbClr val="FFFFFF"/>
                        </a:solidFill>
                      </a:endParaRPr>
                    </a:p>
                    <a:p>
                      <a:pPr marL="0" lvl="0" indent="0" algn="l" rtl="0">
                        <a:spcBef>
                          <a:spcPts val="0"/>
                        </a:spcBef>
                        <a:spcAft>
                          <a:spcPts val="0"/>
                        </a:spcAft>
                        <a:buNone/>
                      </a:pPr>
                      <a:endParaRPr b="1" dirty="0">
                        <a:solidFill>
                          <a:srgbClr val="FFFFFF"/>
                        </a:solidFill>
                      </a:endParaRPr>
                    </a:p>
                    <a:p>
                      <a:pPr marL="0" lvl="0" indent="0" algn="l" rtl="0">
                        <a:spcBef>
                          <a:spcPts val="0"/>
                        </a:spcBef>
                        <a:spcAft>
                          <a:spcPts val="0"/>
                        </a:spcAft>
                        <a:buNone/>
                      </a:pPr>
                      <a:endParaRPr b="1" dirty="0">
                        <a:solidFill>
                          <a:srgbClr val="FFFFFF"/>
                        </a:solidFill>
                      </a:endParaRPr>
                    </a:p>
                    <a:p>
                      <a:pPr marL="0" lvl="0" indent="0" algn="l" rtl="0">
                        <a:spcBef>
                          <a:spcPts val="0"/>
                        </a:spcBef>
                        <a:spcAft>
                          <a:spcPts val="0"/>
                        </a:spcAft>
                        <a:buNone/>
                      </a:pPr>
                      <a:endParaRPr b="1"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sz="1000" i="1" dirty="0" smtClean="0"/>
                        <a:t>The</a:t>
                      </a:r>
                      <a:r>
                        <a:rPr lang="en-US" sz="1000" i="1" baseline="0" dirty="0" smtClean="0"/>
                        <a:t> user was able to navigate the prototype fairly  easily and was able to comprehend the functions of the several buttons and understood the transitioning.</a:t>
                      </a:r>
                      <a:endParaRPr lang="en-US" sz="1000" i="1" dirty="0" smtClean="0"/>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0"/>
                  </a:ext>
                </a:extLst>
              </a:tr>
              <a:tr h="1133703">
                <a:tc>
                  <a:txBody>
                    <a:bodyPr/>
                    <a:lstStyle/>
                    <a:p>
                      <a:pPr marL="0" lvl="0" indent="0" algn="l" rtl="0">
                        <a:spcBef>
                          <a:spcPts val="0"/>
                        </a:spcBef>
                        <a:spcAft>
                          <a:spcPts val="0"/>
                        </a:spcAft>
                        <a:buNone/>
                      </a:pPr>
                      <a:r>
                        <a:rPr lang="en" b="1">
                          <a:solidFill>
                            <a:srgbClr val="FFFFFF"/>
                          </a:solidFill>
                        </a:rPr>
                        <a:t>Where participants got stuck</a:t>
                      </a: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sz="1000" i="1" dirty="0" smtClean="0"/>
                        <a:t>User</a:t>
                      </a:r>
                      <a:r>
                        <a:rPr lang="en-US" sz="1000" i="1" baseline="0" dirty="0" smtClean="0"/>
                        <a:t> firstly got stuck trying to figure out where to click on the first page, then once that was sorted , the user wondered how and where to get the Robo-ID from on the page 5 . The user had thought that the app would also be available for the customer.</a:t>
                      </a:r>
                      <a:endParaRPr sz="1000" i="1" dirty="0"/>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1"/>
                  </a:ext>
                </a:extLst>
              </a:tr>
              <a:tr h="1600535">
                <a:tc>
                  <a:txBody>
                    <a:bodyPr/>
                    <a:lstStyle/>
                    <a:p>
                      <a:pPr marL="0" lvl="0" indent="0" algn="l" rtl="0">
                        <a:spcBef>
                          <a:spcPts val="0"/>
                        </a:spcBef>
                        <a:spcAft>
                          <a:spcPts val="0"/>
                        </a:spcAft>
                        <a:buNone/>
                      </a:pPr>
                      <a:r>
                        <a:rPr lang="en" b="1">
                          <a:solidFill>
                            <a:srgbClr val="FFFFFF"/>
                          </a:solidFill>
                        </a:rPr>
                        <a:t>Other observations</a:t>
                      </a: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sz="1000" i="1" dirty="0" smtClean="0"/>
                        <a:t>The user was excited at the idea</a:t>
                      </a:r>
                      <a:r>
                        <a:rPr lang="en-US" sz="1000" i="1" baseline="0" dirty="0" smtClean="0"/>
                        <a:t> but demanded that the re-route should be developed.</a:t>
                      </a:r>
                    </a:p>
                    <a:p>
                      <a:pPr marL="0" lvl="0" indent="0" algn="l" rtl="0">
                        <a:spcBef>
                          <a:spcPts val="0"/>
                        </a:spcBef>
                        <a:spcAft>
                          <a:spcPts val="0"/>
                        </a:spcAft>
                        <a:buNone/>
                      </a:pPr>
                      <a:r>
                        <a:rPr lang="en-US" sz="1000" i="1" baseline="0" dirty="0" smtClean="0"/>
                        <a:t>The user had other ideas about what the app can do .</a:t>
                      </a:r>
                    </a:p>
                    <a:p>
                      <a:pPr marL="0" lvl="0" indent="0" algn="l" rtl="0">
                        <a:spcBef>
                          <a:spcPts val="0"/>
                        </a:spcBef>
                        <a:spcAft>
                          <a:spcPts val="0"/>
                        </a:spcAft>
                        <a:buNone/>
                      </a:pPr>
                      <a:r>
                        <a:rPr lang="en-US" sz="1000" i="1" baseline="0" dirty="0" smtClean="0"/>
                        <a:t>Asked for functionality on re-routing or cancelling the orders</a:t>
                      </a:r>
                      <a:endParaRPr sz="1000" i="1" dirty="0"/>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sp>
        <p:nvSpPr>
          <p:cNvPr id="3" name="TextBox 2"/>
          <p:cNvSpPr txBox="1"/>
          <p:nvPr/>
        </p:nvSpPr>
        <p:spPr>
          <a:xfrm>
            <a:off x="7928479" y="2784773"/>
            <a:ext cx="943701" cy="215444"/>
          </a:xfrm>
          <a:prstGeom prst="rect">
            <a:avLst/>
          </a:prstGeom>
          <a:noFill/>
        </p:spPr>
        <p:txBody>
          <a:bodyPr wrap="square" rtlCol="0">
            <a:spAutoFit/>
          </a:bodyPr>
          <a:lstStyle/>
          <a:p>
            <a:r>
              <a:rPr lang="en-US" sz="800" dirty="0" smtClean="0"/>
              <a:t>Text file</a:t>
            </a:r>
            <a:endParaRPr lang="en-US" sz="800" dirty="0"/>
          </a:p>
        </p:txBody>
      </p:sp>
      <p:graphicFrame>
        <p:nvGraphicFramePr>
          <p:cNvPr id="5" name="Object 4"/>
          <p:cNvGraphicFramePr>
            <a:graphicFrameLocks noChangeAspect="1"/>
          </p:cNvGraphicFramePr>
          <p:nvPr>
            <p:extLst>
              <p:ext uri="{D42A27DB-BD31-4B8C-83A1-F6EECF244321}">
                <p14:modId xmlns:p14="http://schemas.microsoft.com/office/powerpoint/2010/main" val="3927336221"/>
              </p:ext>
            </p:extLst>
          </p:nvPr>
        </p:nvGraphicFramePr>
        <p:xfrm>
          <a:off x="7747742" y="2100332"/>
          <a:ext cx="914400" cy="792163"/>
        </p:xfrm>
        <a:graphic>
          <a:graphicData uri="http://schemas.openxmlformats.org/presentationml/2006/ole">
            <mc:AlternateContent xmlns:mc="http://schemas.openxmlformats.org/markup-compatibility/2006">
              <mc:Choice xmlns:v="urn:schemas-microsoft-com:vml" Requires="v">
                <p:oleObj spid="_x0000_s4122" name="Packager Shell Object" showAsIcon="1" r:id="rId4" imgW="914400" imgH="792360" progId="Package">
                  <p:embed/>
                </p:oleObj>
              </mc:Choice>
              <mc:Fallback>
                <p:oleObj name="Packager Shell Object" showAsIcon="1" r:id="rId4" imgW="914400" imgH="792360" progId="Package">
                  <p:embed/>
                  <p:pic>
                    <p:nvPicPr>
                      <p:cNvPr id="0" name=""/>
                      <p:cNvPicPr/>
                      <p:nvPr/>
                    </p:nvPicPr>
                    <p:blipFill>
                      <a:blip r:embed="rId5"/>
                      <a:stretch>
                        <a:fillRect/>
                      </a:stretch>
                    </p:blipFill>
                    <p:spPr>
                      <a:xfrm>
                        <a:off x="7747742" y="2100332"/>
                        <a:ext cx="914400" cy="792163"/>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65"/>
          <p:cNvSpPr txBox="1">
            <a:spLocks noGrp="1"/>
          </p:cNvSpPr>
          <p:nvPr>
            <p:ph type="title"/>
          </p:nvPr>
        </p:nvSpPr>
        <p:spPr>
          <a:xfrm>
            <a:off x="311700" y="216425"/>
            <a:ext cx="8520600" cy="572700"/>
          </a:xfrm>
          <a:prstGeom prst="rect">
            <a:avLst/>
          </a:prstGeom>
        </p:spPr>
        <p:txBody>
          <a:bodyPr spcFirstLastPara="1" wrap="square" lIns="34275" tIns="34275" rIns="34275" bIns="34275" anchor="t" anchorCtr="0">
            <a:noAutofit/>
          </a:bodyPr>
          <a:lstStyle/>
          <a:p>
            <a:pPr>
              <a:buClr>
                <a:schemeClr val="dk1"/>
              </a:buClr>
              <a:buSzPts val="2800"/>
            </a:pPr>
            <a:r>
              <a:rPr lang="en" sz="2800" b="1" dirty="0">
                <a:solidFill>
                  <a:srgbClr val="051485"/>
                </a:solidFill>
                <a:latin typeface="Arial"/>
                <a:ea typeface="Arial"/>
                <a:cs typeface="Arial"/>
              </a:rPr>
              <a:t>User Testing: Participant 2 Key Findings</a:t>
            </a:r>
            <a:endParaRPr sz="2800" b="1" dirty="0">
              <a:solidFill>
                <a:srgbClr val="051485"/>
              </a:solidFill>
              <a:latin typeface="Arial"/>
              <a:ea typeface="Arial"/>
              <a:cs typeface="Arial"/>
            </a:endParaRPr>
          </a:p>
        </p:txBody>
      </p:sp>
      <p:graphicFrame>
        <p:nvGraphicFramePr>
          <p:cNvPr id="432" name="Google Shape;432;p65"/>
          <p:cNvGraphicFramePr/>
          <p:nvPr>
            <p:extLst>
              <p:ext uri="{D42A27DB-BD31-4B8C-83A1-F6EECF244321}">
                <p14:modId xmlns:p14="http://schemas.microsoft.com/office/powerpoint/2010/main" val="3759383405"/>
              </p:ext>
            </p:extLst>
          </p:nvPr>
        </p:nvGraphicFramePr>
        <p:xfrm>
          <a:off x="311700" y="982425"/>
          <a:ext cx="7382807" cy="3867941"/>
        </p:xfrm>
        <a:graphic>
          <a:graphicData uri="http://schemas.openxmlformats.org/drawingml/2006/table">
            <a:tbl>
              <a:tblPr>
                <a:noFill/>
                <a:tableStyleId>{33504CE0-DB88-45E9-9528-990517D5C9B6}</a:tableStyleId>
              </a:tblPr>
              <a:tblGrid>
                <a:gridCol w="2400127">
                  <a:extLst>
                    <a:ext uri="{9D8B030D-6E8A-4147-A177-3AD203B41FA5}">
                      <a16:colId xmlns:a16="http://schemas.microsoft.com/office/drawing/2014/main" xmlns="" val="20000"/>
                    </a:ext>
                  </a:extLst>
                </a:gridCol>
                <a:gridCol w="4982680">
                  <a:extLst>
                    <a:ext uri="{9D8B030D-6E8A-4147-A177-3AD203B41FA5}">
                      <a16:colId xmlns:a16="http://schemas.microsoft.com/office/drawing/2014/main" xmlns="" val="20001"/>
                    </a:ext>
                  </a:extLst>
                </a:gridCol>
              </a:tblGrid>
              <a:tr h="1133703">
                <a:tc>
                  <a:txBody>
                    <a:bodyPr/>
                    <a:lstStyle/>
                    <a:p>
                      <a:pPr marL="0" lvl="0" indent="0" algn="l" rtl="0">
                        <a:spcBef>
                          <a:spcPts val="0"/>
                        </a:spcBef>
                        <a:spcAft>
                          <a:spcPts val="0"/>
                        </a:spcAft>
                        <a:buNone/>
                      </a:pPr>
                      <a:r>
                        <a:rPr lang="en" b="1" dirty="0">
                          <a:solidFill>
                            <a:srgbClr val="FFFFFF"/>
                          </a:solidFill>
                        </a:rPr>
                        <a:t>What worked well</a:t>
                      </a:r>
                      <a:endParaRPr b="1" dirty="0">
                        <a:solidFill>
                          <a:srgbClr val="FFFFFF"/>
                        </a:solidFill>
                      </a:endParaRPr>
                    </a:p>
                    <a:p>
                      <a:pPr marL="0" lvl="0" indent="0" algn="l" rtl="0">
                        <a:spcBef>
                          <a:spcPts val="0"/>
                        </a:spcBef>
                        <a:spcAft>
                          <a:spcPts val="0"/>
                        </a:spcAft>
                        <a:buNone/>
                      </a:pPr>
                      <a:endParaRPr b="1" dirty="0">
                        <a:solidFill>
                          <a:srgbClr val="FFFFFF"/>
                        </a:solidFill>
                      </a:endParaRPr>
                    </a:p>
                    <a:p>
                      <a:pPr marL="0" lvl="0" indent="0" algn="l" rtl="0">
                        <a:spcBef>
                          <a:spcPts val="0"/>
                        </a:spcBef>
                        <a:spcAft>
                          <a:spcPts val="0"/>
                        </a:spcAft>
                        <a:buNone/>
                      </a:pPr>
                      <a:endParaRPr b="1" dirty="0">
                        <a:solidFill>
                          <a:srgbClr val="FFFFFF"/>
                        </a:solidFill>
                      </a:endParaRPr>
                    </a:p>
                    <a:p>
                      <a:pPr marL="0" lvl="0" indent="0" algn="l" rtl="0">
                        <a:spcBef>
                          <a:spcPts val="0"/>
                        </a:spcBef>
                        <a:spcAft>
                          <a:spcPts val="0"/>
                        </a:spcAft>
                        <a:buNone/>
                      </a:pPr>
                      <a:endParaRPr b="1"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sz="1000" i="1" dirty="0" smtClean="0"/>
                        <a:t>The user had</a:t>
                      </a:r>
                      <a:r>
                        <a:rPr lang="en-US" sz="1000" i="1" baseline="0" dirty="0" smtClean="0"/>
                        <a:t> a great understanding of the prototype and the concepts</a:t>
                      </a:r>
                    </a:p>
                    <a:p>
                      <a:pPr marL="0" lvl="0" indent="0" algn="l" rtl="0">
                        <a:spcBef>
                          <a:spcPts val="0"/>
                        </a:spcBef>
                        <a:spcAft>
                          <a:spcPts val="0"/>
                        </a:spcAft>
                        <a:buNone/>
                      </a:pPr>
                      <a:r>
                        <a:rPr lang="en-US" sz="1000" i="1" baseline="0" dirty="0" smtClean="0"/>
                        <a:t>Asked questions based on his opinion and understanding</a:t>
                      </a:r>
                    </a:p>
                    <a:p>
                      <a:pPr marL="0" lvl="0" indent="0" algn="l" rtl="0">
                        <a:spcBef>
                          <a:spcPts val="0"/>
                        </a:spcBef>
                        <a:spcAft>
                          <a:spcPts val="0"/>
                        </a:spcAft>
                        <a:buNone/>
                      </a:pPr>
                      <a:r>
                        <a:rPr lang="en-US" sz="1000" i="1" baseline="0" dirty="0" smtClean="0"/>
                        <a:t>Appreciated the features and the functionality</a:t>
                      </a: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0"/>
                  </a:ext>
                </a:extLst>
              </a:tr>
              <a:tr h="1133703">
                <a:tc>
                  <a:txBody>
                    <a:bodyPr/>
                    <a:lstStyle/>
                    <a:p>
                      <a:pPr marL="0" lvl="0" indent="0" algn="l" rtl="0">
                        <a:spcBef>
                          <a:spcPts val="0"/>
                        </a:spcBef>
                        <a:spcAft>
                          <a:spcPts val="0"/>
                        </a:spcAft>
                        <a:buNone/>
                      </a:pPr>
                      <a:r>
                        <a:rPr lang="en" b="1">
                          <a:solidFill>
                            <a:srgbClr val="FFFFFF"/>
                          </a:solidFill>
                        </a:rPr>
                        <a:t>Where participants got stuck</a:t>
                      </a: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sz="1000" i="1" dirty="0" smtClean="0"/>
                        <a:t>User</a:t>
                      </a:r>
                      <a:r>
                        <a:rPr lang="en-US" sz="1000" i="1" baseline="0" dirty="0" smtClean="0"/>
                        <a:t> firstly got stuck trying to figure out where to click on the first page - Login</a:t>
                      </a:r>
                    </a:p>
                    <a:p>
                      <a:pPr marL="0" lvl="0" indent="0" algn="l" rtl="0">
                        <a:spcBef>
                          <a:spcPts val="0"/>
                        </a:spcBef>
                        <a:spcAft>
                          <a:spcPts val="0"/>
                        </a:spcAft>
                        <a:buNone/>
                      </a:pPr>
                      <a:r>
                        <a:rPr lang="en-US" sz="1000" i="1" baseline="0" dirty="0" smtClean="0"/>
                        <a:t>User had clicked on the Check Robo-Dasher status instead of track Robo-dasher</a:t>
                      </a:r>
                    </a:p>
                    <a:p>
                      <a:pPr marL="0" lvl="0" indent="0" algn="l" rtl="0">
                        <a:spcBef>
                          <a:spcPts val="0"/>
                        </a:spcBef>
                        <a:spcAft>
                          <a:spcPts val="0"/>
                        </a:spcAft>
                        <a:buNone/>
                      </a:pPr>
                      <a:r>
                        <a:rPr lang="en-US" sz="1000" i="1" baseline="0" dirty="0" smtClean="0"/>
                        <a:t>The user wanted to go back and noticed that the close button took him back to the beginning every time he wanted to go back a page.</a:t>
                      </a:r>
                    </a:p>
                    <a:p>
                      <a:pPr marL="0" lvl="0" indent="0" algn="l" rtl="0">
                        <a:spcBef>
                          <a:spcPts val="0"/>
                        </a:spcBef>
                        <a:spcAft>
                          <a:spcPts val="0"/>
                        </a:spcAft>
                        <a:buNone/>
                      </a:pPr>
                      <a:endParaRPr sz="1000" i="1" dirty="0"/>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1"/>
                  </a:ext>
                </a:extLst>
              </a:tr>
              <a:tr h="1600535">
                <a:tc>
                  <a:txBody>
                    <a:bodyPr/>
                    <a:lstStyle/>
                    <a:p>
                      <a:pPr marL="0" lvl="0" indent="0" algn="l" rtl="0">
                        <a:spcBef>
                          <a:spcPts val="0"/>
                        </a:spcBef>
                        <a:spcAft>
                          <a:spcPts val="0"/>
                        </a:spcAft>
                        <a:buNone/>
                      </a:pPr>
                      <a:r>
                        <a:rPr lang="en" b="1">
                          <a:solidFill>
                            <a:srgbClr val="FFFFFF"/>
                          </a:solidFill>
                        </a:rPr>
                        <a:t>Other observations</a:t>
                      </a: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sz="1000" i="1" dirty="0" smtClean="0"/>
                        <a:t>He had a</a:t>
                      </a:r>
                      <a:r>
                        <a:rPr lang="en-US" sz="1000" i="1" baseline="0" dirty="0" smtClean="0"/>
                        <a:t> question on why the check </a:t>
                      </a:r>
                      <a:r>
                        <a:rPr lang="en-US" sz="1000" i="1" baseline="0" dirty="0" err="1" smtClean="0"/>
                        <a:t>robo</a:t>
                      </a:r>
                      <a:r>
                        <a:rPr lang="en-US" sz="1000" i="1" baseline="0" dirty="0" smtClean="0"/>
                        <a:t>-dasher </a:t>
                      </a:r>
                      <a:r>
                        <a:rPr lang="en-US" sz="1000" i="1" baseline="0" dirty="0" err="1" smtClean="0"/>
                        <a:t>staus</a:t>
                      </a:r>
                      <a:r>
                        <a:rPr lang="en-US" sz="1000" i="1" baseline="0" dirty="0" smtClean="0"/>
                        <a:t> and Track do not do the dame function , and </a:t>
                      </a:r>
                      <a:r>
                        <a:rPr lang="en-US" sz="1000" i="1" baseline="0" dirty="0" err="1" smtClean="0"/>
                        <a:t>suggsetd</a:t>
                      </a:r>
                      <a:r>
                        <a:rPr lang="en-US" sz="1000" i="1" baseline="0" dirty="0" smtClean="0"/>
                        <a:t> they should be merged into one. </a:t>
                      </a:r>
                    </a:p>
                    <a:p>
                      <a:pPr marL="0" lvl="0" indent="0" algn="l" rtl="0">
                        <a:spcBef>
                          <a:spcPts val="0"/>
                        </a:spcBef>
                        <a:spcAft>
                          <a:spcPts val="0"/>
                        </a:spcAft>
                        <a:buNone/>
                      </a:pPr>
                      <a:endParaRPr lang="en-US" sz="1000" i="1" baseline="0" dirty="0" smtClean="0"/>
                    </a:p>
                    <a:p>
                      <a:pPr marL="0" lvl="0" indent="0" algn="l" rtl="0">
                        <a:spcBef>
                          <a:spcPts val="0"/>
                        </a:spcBef>
                        <a:spcAft>
                          <a:spcPts val="0"/>
                        </a:spcAft>
                        <a:buNone/>
                      </a:pPr>
                      <a:r>
                        <a:rPr lang="en-US" sz="1000" i="1" baseline="0" dirty="0" smtClean="0"/>
                        <a:t>He had asked about functionality on re-route and manual </a:t>
                      </a:r>
                      <a:r>
                        <a:rPr lang="en-US" sz="1000" i="1" baseline="0" dirty="0" err="1" smtClean="0"/>
                        <a:t>overide</a:t>
                      </a:r>
                      <a:endParaRPr sz="1000" i="1" dirty="0"/>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sp>
        <p:nvSpPr>
          <p:cNvPr id="10" name="TextBox 9"/>
          <p:cNvSpPr txBox="1"/>
          <p:nvPr/>
        </p:nvSpPr>
        <p:spPr>
          <a:xfrm>
            <a:off x="8069623" y="2716141"/>
            <a:ext cx="943701" cy="215444"/>
          </a:xfrm>
          <a:prstGeom prst="rect">
            <a:avLst/>
          </a:prstGeom>
          <a:noFill/>
        </p:spPr>
        <p:txBody>
          <a:bodyPr wrap="square" rtlCol="0">
            <a:spAutoFit/>
          </a:bodyPr>
          <a:lstStyle/>
          <a:p>
            <a:r>
              <a:rPr lang="en-US" sz="800" dirty="0" smtClean="0"/>
              <a:t>Text file</a:t>
            </a:r>
            <a:endParaRPr lang="en-US" sz="800" dirty="0"/>
          </a:p>
        </p:txBody>
      </p:sp>
      <p:graphicFrame>
        <p:nvGraphicFramePr>
          <p:cNvPr id="3" name="Object 2"/>
          <p:cNvGraphicFramePr>
            <a:graphicFrameLocks noChangeAspect="1"/>
          </p:cNvGraphicFramePr>
          <p:nvPr>
            <p:extLst>
              <p:ext uri="{D42A27DB-BD31-4B8C-83A1-F6EECF244321}">
                <p14:modId xmlns:p14="http://schemas.microsoft.com/office/powerpoint/2010/main" val="1472076019"/>
              </p:ext>
            </p:extLst>
          </p:nvPr>
        </p:nvGraphicFramePr>
        <p:xfrm>
          <a:off x="8003824" y="2014164"/>
          <a:ext cx="914400" cy="792163"/>
        </p:xfrm>
        <a:graphic>
          <a:graphicData uri="http://schemas.openxmlformats.org/presentationml/2006/ole">
            <mc:AlternateContent xmlns:mc="http://schemas.openxmlformats.org/markup-compatibility/2006">
              <mc:Choice xmlns:v="urn:schemas-microsoft-com:vml" Requires="v">
                <p:oleObj spid="_x0000_s5143" name="Packager Shell Object" showAsIcon="1" r:id="rId4" imgW="914400" imgH="792360" progId="Package">
                  <p:embed/>
                </p:oleObj>
              </mc:Choice>
              <mc:Fallback>
                <p:oleObj name="Packager Shell Object" showAsIcon="1" r:id="rId4" imgW="914400" imgH="792360" progId="Package">
                  <p:embed/>
                  <p:pic>
                    <p:nvPicPr>
                      <p:cNvPr id="0" name=""/>
                      <p:cNvPicPr/>
                      <p:nvPr/>
                    </p:nvPicPr>
                    <p:blipFill>
                      <a:blip r:embed="rId5"/>
                      <a:stretch>
                        <a:fillRect/>
                      </a:stretch>
                    </p:blipFill>
                    <p:spPr>
                      <a:xfrm>
                        <a:off x="8003824" y="2014164"/>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142325682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67"/>
          <p:cNvSpPr txBox="1">
            <a:spLocks noGrp="1"/>
          </p:cNvSpPr>
          <p:nvPr>
            <p:ph type="title"/>
          </p:nvPr>
        </p:nvSpPr>
        <p:spPr>
          <a:xfrm>
            <a:off x="311700" y="216425"/>
            <a:ext cx="8520600" cy="572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2800" b="1" dirty="0">
                <a:solidFill>
                  <a:srgbClr val="051485"/>
                </a:solidFill>
                <a:latin typeface="Arial"/>
                <a:ea typeface="Arial"/>
                <a:cs typeface="Arial"/>
              </a:rPr>
              <a:t>Improvements</a:t>
            </a:r>
            <a:endParaRPr sz="2800" b="1" dirty="0">
              <a:solidFill>
                <a:srgbClr val="051485"/>
              </a:solidFill>
              <a:latin typeface="Arial"/>
              <a:ea typeface="Arial"/>
              <a:cs typeface="Arial"/>
            </a:endParaRPr>
          </a:p>
        </p:txBody>
      </p:sp>
      <p:graphicFrame>
        <p:nvGraphicFramePr>
          <p:cNvPr id="449" name="Google Shape;449;p67"/>
          <p:cNvGraphicFramePr/>
          <p:nvPr>
            <p:extLst>
              <p:ext uri="{D42A27DB-BD31-4B8C-83A1-F6EECF244321}">
                <p14:modId xmlns:p14="http://schemas.microsoft.com/office/powerpoint/2010/main" val="837689300"/>
              </p:ext>
            </p:extLst>
          </p:nvPr>
        </p:nvGraphicFramePr>
        <p:xfrm>
          <a:off x="311700" y="1086238"/>
          <a:ext cx="8272600" cy="3596520"/>
        </p:xfrm>
        <a:graphic>
          <a:graphicData uri="http://schemas.openxmlformats.org/drawingml/2006/table">
            <a:tbl>
              <a:tblPr>
                <a:noFill/>
                <a:tableStyleId>{33504CE0-DB88-45E9-9528-990517D5C9B6}</a:tableStyleId>
              </a:tblPr>
              <a:tblGrid>
                <a:gridCol w="2330275">
                  <a:extLst>
                    <a:ext uri="{9D8B030D-6E8A-4147-A177-3AD203B41FA5}">
                      <a16:colId xmlns:a16="http://schemas.microsoft.com/office/drawing/2014/main" xmlns="" val="20000"/>
                    </a:ext>
                  </a:extLst>
                </a:gridCol>
                <a:gridCol w="5942325">
                  <a:extLst>
                    <a:ext uri="{9D8B030D-6E8A-4147-A177-3AD203B41FA5}">
                      <a16:colId xmlns:a16="http://schemas.microsoft.com/office/drawing/2014/main" xmlns="" val="20001"/>
                    </a:ext>
                  </a:extLst>
                </a:gridCol>
              </a:tblGrid>
              <a:tr h="381000">
                <a:tc>
                  <a:txBody>
                    <a:bodyPr/>
                    <a:lstStyle/>
                    <a:p>
                      <a:pPr marL="0" lvl="0" indent="0" algn="l" rtl="0">
                        <a:spcBef>
                          <a:spcPts val="0"/>
                        </a:spcBef>
                        <a:spcAft>
                          <a:spcPts val="0"/>
                        </a:spcAft>
                        <a:buNone/>
                      </a:pPr>
                      <a:r>
                        <a:rPr lang="en" b="1" dirty="0">
                          <a:solidFill>
                            <a:srgbClr val="FFFFFF"/>
                          </a:solidFill>
                        </a:rPr>
                        <a:t>Improvement #1</a:t>
                      </a:r>
                      <a:endParaRPr b="1" dirty="0">
                        <a:solidFill>
                          <a:srgbClr val="FFFFFF"/>
                        </a:solidFill>
                      </a:endParaRPr>
                    </a:p>
                    <a:p>
                      <a:pPr marL="0" lvl="0" indent="0" algn="l" rtl="0">
                        <a:spcBef>
                          <a:spcPts val="0"/>
                        </a:spcBef>
                        <a:spcAft>
                          <a:spcPts val="0"/>
                        </a:spcAft>
                        <a:buNone/>
                      </a:pPr>
                      <a:endParaRPr b="1"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i="1" dirty="0" smtClean="0"/>
                        <a:t>Login button</a:t>
                      </a:r>
                      <a:r>
                        <a:rPr lang="en-US" i="1" baseline="0" dirty="0" smtClean="0"/>
                        <a:t> should be modified </a:t>
                      </a:r>
                      <a:endParaRPr i="1" dirty="0"/>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0"/>
                  </a:ext>
                </a:extLst>
              </a:tr>
              <a:tr h="580032">
                <a:tc>
                  <a:txBody>
                    <a:bodyPr/>
                    <a:lstStyle/>
                    <a:p>
                      <a:pPr marL="0" lvl="0" indent="0" algn="l" rtl="0">
                        <a:spcBef>
                          <a:spcPts val="0"/>
                        </a:spcBef>
                        <a:spcAft>
                          <a:spcPts val="0"/>
                        </a:spcAft>
                        <a:buNone/>
                      </a:pPr>
                      <a:r>
                        <a:rPr lang="en" sz="1000" dirty="0">
                          <a:solidFill>
                            <a:srgbClr val="FFFFFF"/>
                          </a:solidFill>
                        </a:rPr>
                        <a:t>Rationale</a:t>
                      </a:r>
                      <a:endParaRPr sz="1000" dirty="0">
                        <a:solidFill>
                          <a:srgbClr val="FFFFFF"/>
                        </a:solidFill>
                      </a:endParaRPr>
                    </a:p>
                    <a:p>
                      <a:pPr marL="0" lvl="0" indent="0" algn="l" rtl="0">
                        <a:spcBef>
                          <a:spcPts val="0"/>
                        </a:spcBef>
                        <a:spcAft>
                          <a:spcPts val="0"/>
                        </a:spcAft>
                        <a:buNone/>
                      </a:pPr>
                      <a:endParaRPr b="1" dirty="0">
                        <a:solidFill>
                          <a:srgbClr val="FFFFFF"/>
                        </a:solidFill>
                      </a:endParaRPr>
                    </a:p>
                    <a:p>
                      <a:pPr marL="0" lvl="0" indent="0" algn="l" rtl="0">
                        <a:spcBef>
                          <a:spcPts val="0"/>
                        </a:spcBef>
                        <a:spcAft>
                          <a:spcPts val="0"/>
                        </a:spcAft>
                        <a:buNone/>
                      </a:pPr>
                      <a:endParaRPr b="1" dirty="0">
                        <a:solidFill>
                          <a:srgbClr val="FFFFFF"/>
                        </a:solidFill>
                      </a:endParaRPr>
                    </a:p>
                    <a:p>
                      <a:pPr marL="0" lvl="0" indent="0" algn="l" rtl="0">
                        <a:spcBef>
                          <a:spcPts val="0"/>
                        </a:spcBef>
                        <a:spcAft>
                          <a:spcPts val="0"/>
                        </a:spcAft>
                        <a:buNone/>
                      </a:pPr>
                      <a:endParaRPr b="1"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sz="1000" i="1" dirty="0" smtClean="0"/>
                        <a:t>The</a:t>
                      </a:r>
                      <a:r>
                        <a:rPr lang="en-US" sz="1000" i="1" baseline="0" dirty="0" smtClean="0"/>
                        <a:t> login button is the first step for the CSR/ Ops. Team to have access to monitor the robot. DoorDash prides itself on timely delivery and every seconds counts. </a:t>
                      </a:r>
                      <a:endParaRPr sz="1000" i="1" dirty="0"/>
                    </a:p>
                  </a:txBody>
                  <a:tcPr marL="91425" marR="91425" marT="91425" marB="91425" anchor="ctr">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1"/>
                  </a:ext>
                </a:extLst>
              </a:tr>
              <a:tr h="428650">
                <a:tc>
                  <a:txBody>
                    <a:bodyPr/>
                    <a:lstStyle/>
                    <a:p>
                      <a:pPr marL="0" lvl="0" indent="0" algn="l" rtl="0">
                        <a:spcBef>
                          <a:spcPts val="0"/>
                        </a:spcBef>
                        <a:spcAft>
                          <a:spcPts val="0"/>
                        </a:spcAft>
                        <a:buNone/>
                      </a:pPr>
                      <a:r>
                        <a:rPr lang="en" b="1" dirty="0">
                          <a:solidFill>
                            <a:srgbClr val="FFFFFF"/>
                          </a:solidFill>
                        </a:rPr>
                        <a:t>Improvement #2</a:t>
                      </a:r>
                      <a:endParaRPr b="1" dirty="0">
                        <a:solidFill>
                          <a:srgbClr val="FFFFFF"/>
                        </a:solidFill>
                      </a:endParaRPr>
                    </a:p>
                    <a:p>
                      <a:pPr marL="0" lvl="0" indent="0" algn="l" rtl="0">
                        <a:spcBef>
                          <a:spcPts val="0"/>
                        </a:spcBef>
                        <a:spcAft>
                          <a:spcPts val="0"/>
                        </a:spcAft>
                        <a:buNone/>
                      </a:pPr>
                      <a:endParaRPr b="1"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sz="1200" i="1" dirty="0" smtClean="0"/>
                        <a:t>Autofill of Robo-Dasher</a:t>
                      </a:r>
                      <a:r>
                        <a:rPr lang="en-US" sz="1200" i="1" baseline="0" dirty="0" smtClean="0"/>
                        <a:t> </a:t>
                      </a:r>
                      <a:r>
                        <a:rPr lang="en-US" sz="1200" i="1" dirty="0" smtClean="0"/>
                        <a:t>details into</a:t>
                      </a:r>
                      <a:r>
                        <a:rPr lang="en-US" sz="1200" i="1" baseline="0" dirty="0" smtClean="0"/>
                        <a:t> screen 5</a:t>
                      </a:r>
                      <a:endParaRPr sz="1200" i="1" dirty="0"/>
                    </a:p>
                  </a:txBody>
                  <a:tcPr marL="91425" marR="91425" marT="91425" marB="91425" anchor="ctr">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2"/>
                  </a:ext>
                </a:extLst>
              </a:tr>
              <a:tr h="381000">
                <a:tc>
                  <a:txBody>
                    <a:bodyPr/>
                    <a:lstStyle/>
                    <a:p>
                      <a:pPr marL="0" lvl="0" indent="0" algn="l" rtl="0">
                        <a:spcBef>
                          <a:spcPts val="0"/>
                        </a:spcBef>
                        <a:spcAft>
                          <a:spcPts val="0"/>
                        </a:spcAft>
                        <a:buNone/>
                      </a:pPr>
                      <a:r>
                        <a:rPr lang="en" sz="1000">
                          <a:solidFill>
                            <a:srgbClr val="FFFFFF"/>
                          </a:solidFill>
                        </a:rPr>
                        <a:t>Rationale</a:t>
                      </a:r>
                      <a:endParaRPr sz="1000">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endParaRPr sz="1000" i="1" dirty="0"/>
                    </a:p>
                    <a:p>
                      <a:pPr marL="0" lvl="0" indent="0" algn="l" rtl="0">
                        <a:spcBef>
                          <a:spcPts val="0"/>
                        </a:spcBef>
                        <a:spcAft>
                          <a:spcPts val="0"/>
                        </a:spcAft>
                        <a:buNone/>
                      </a:pPr>
                      <a:r>
                        <a:rPr lang="en-US" sz="1000" i="1" dirty="0" smtClean="0"/>
                        <a:t>The</a:t>
                      </a:r>
                      <a:r>
                        <a:rPr lang="en-US" sz="1000" i="1" baseline="0" dirty="0" smtClean="0"/>
                        <a:t> ID can be numbers, alpha-numeric and trying to write it down or copy it would lead to time wastage , and that is also prone to errors. </a:t>
                      </a:r>
                    </a:p>
                    <a:p>
                      <a:pPr marL="0" lvl="0" indent="0" algn="l" rtl="0">
                        <a:spcBef>
                          <a:spcPts val="0"/>
                        </a:spcBef>
                        <a:spcAft>
                          <a:spcPts val="0"/>
                        </a:spcAft>
                        <a:buNone/>
                      </a:pPr>
                      <a:endParaRPr lang="en-US" sz="1000" i="1" baseline="0" dirty="0" smtClean="0"/>
                    </a:p>
                    <a:p>
                      <a:pPr marL="0" lvl="0" indent="0" algn="l" rtl="0">
                        <a:spcBef>
                          <a:spcPts val="0"/>
                        </a:spcBef>
                        <a:spcAft>
                          <a:spcPts val="0"/>
                        </a:spcAft>
                        <a:buNone/>
                      </a:pPr>
                      <a:r>
                        <a:rPr lang="en-US" sz="1000" i="1" baseline="0" dirty="0" smtClean="0"/>
                        <a:t>Once the client order page shows the Robo-dasher ID, a click on track  would autofill the ID in the tracker search bar. </a:t>
                      </a:r>
                    </a:p>
                    <a:p>
                      <a:pPr marL="0" lvl="0" indent="0" algn="l" rtl="0">
                        <a:spcBef>
                          <a:spcPts val="0"/>
                        </a:spcBef>
                        <a:spcAft>
                          <a:spcPts val="0"/>
                        </a:spcAft>
                        <a:buNone/>
                      </a:pPr>
                      <a:endParaRPr lang="en-US" sz="1000" i="1" baseline="0" dirty="0" smtClean="0"/>
                    </a:p>
                    <a:p>
                      <a:pPr marL="0" lvl="0" indent="0" algn="l" rtl="0">
                        <a:spcBef>
                          <a:spcPts val="0"/>
                        </a:spcBef>
                        <a:spcAft>
                          <a:spcPts val="0"/>
                        </a:spcAft>
                        <a:buNone/>
                      </a:pPr>
                      <a:r>
                        <a:rPr lang="en-US" sz="1000" i="1" baseline="0" dirty="0" smtClean="0"/>
                        <a:t>Saving time and eliminating human errors</a:t>
                      </a:r>
                    </a:p>
                  </a:txBody>
                  <a:tcPr marL="91425" marR="91425" marT="91425" marB="91425" anchor="ctr">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3"/>
                  </a:ext>
                </a:extLst>
              </a:tr>
            </a:tbl>
          </a:graphicData>
        </a:graphic>
      </p:graphicFrame>
    </p:spTree>
    <p:extLst>
      <p:ext uri="{BB962C8B-B14F-4D97-AF65-F5344CB8AC3E}">
        <p14:creationId xmlns:p14="http://schemas.microsoft.com/office/powerpoint/2010/main" val="7008061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67"/>
          <p:cNvSpPr txBox="1">
            <a:spLocks noGrp="1"/>
          </p:cNvSpPr>
          <p:nvPr>
            <p:ph type="title"/>
          </p:nvPr>
        </p:nvSpPr>
        <p:spPr>
          <a:xfrm>
            <a:off x="311700" y="216425"/>
            <a:ext cx="8520600" cy="572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2800" b="1" dirty="0">
                <a:solidFill>
                  <a:srgbClr val="051485"/>
                </a:solidFill>
                <a:latin typeface="Arial"/>
                <a:ea typeface="Arial"/>
                <a:cs typeface="Arial"/>
              </a:rPr>
              <a:t>Improvements</a:t>
            </a:r>
            <a:endParaRPr sz="2800" b="1" dirty="0">
              <a:solidFill>
                <a:srgbClr val="051485"/>
              </a:solidFill>
              <a:latin typeface="Arial"/>
              <a:ea typeface="Arial"/>
              <a:cs typeface="Arial"/>
            </a:endParaRPr>
          </a:p>
        </p:txBody>
      </p:sp>
      <p:graphicFrame>
        <p:nvGraphicFramePr>
          <p:cNvPr id="449" name="Google Shape;449;p67"/>
          <p:cNvGraphicFramePr/>
          <p:nvPr>
            <p:extLst>
              <p:ext uri="{D42A27DB-BD31-4B8C-83A1-F6EECF244321}">
                <p14:modId xmlns:p14="http://schemas.microsoft.com/office/powerpoint/2010/main" val="90610994"/>
              </p:ext>
            </p:extLst>
          </p:nvPr>
        </p:nvGraphicFramePr>
        <p:xfrm>
          <a:off x="311700" y="1086238"/>
          <a:ext cx="8272600" cy="3169800"/>
        </p:xfrm>
        <a:graphic>
          <a:graphicData uri="http://schemas.openxmlformats.org/drawingml/2006/table">
            <a:tbl>
              <a:tblPr>
                <a:noFill/>
                <a:tableStyleId>{33504CE0-DB88-45E9-9528-990517D5C9B6}</a:tableStyleId>
              </a:tblPr>
              <a:tblGrid>
                <a:gridCol w="2330275">
                  <a:extLst>
                    <a:ext uri="{9D8B030D-6E8A-4147-A177-3AD203B41FA5}">
                      <a16:colId xmlns:a16="http://schemas.microsoft.com/office/drawing/2014/main" xmlns="" val="20000"/>
                    </a:ext>
                  </a:extLst>
                </a:gridCol>
                <a:gridCol w="5942325">
                  <a:extLst>
                    <a:ext uri="{9D8B030D-6E8A-4147-A177-3AD203B41FA5}">
                      <a16:colId xmlns:a16="http://schemas.microsoft.com/office/drawing/2014/main" xmlns="" val="20001"/>
                    </a:ext>
                  </a:extLst>
                </a:gridCol>
              </a:tblGrid>
              <a:tr h="381000">
                <a:tc>
                  <a:txBody>
                    <a:bodyPr/>
                    <a:lstStyle/>
                    <a:p>
                      <a:pPr marL="0" lvl="0" indent="0" algn="l" rtl="0">
                        <a:spcBef>
                          <a:spcPts val="0"/>
                        </a:spcBef>
                        <a:spcAft>
                          <a:spcPts val="0"/>
                        </a:spcAft>
                        <a:buNone/>
                      </a:pPr>
                      <a:r>
                        <a:rPr lang="en" b="1" dirty="0">
                          <a:solidFill>
                            <a:srgbClr val="FFFFFF"/>
                          </a:solidFill>
                        </a:rPr>
                        <a:t>Improvement </a:t>
                      </a:r>
                      <a:r>
                        <a:rPr lang="en" b="1" dirty="0" smtClean="0">
                          <a:solidFill>
                            <a:srgbClr val="FFFFFF"/>
                          </a:solidFill>
                        </a:rPr>
                        <a:t>#3</a:t>
                      </a:r>
                      <a:endParaRPr b="1" dirty="0">
                        <a:solidFill>
                          <a:srgbClr val="FFFFFF"/>
                        </a:solidFill>
                      </a:endParaRPr>
                    </a:p>
                    <a:p>
                      <a:pPr marL="0" lvl="0" indent="0" algn="l" rtl="0">
                        <a:spcBef>
                          <a:spcPts val="0"/>
                        </a:spcBef>
                        <a:spcAft>
                          <a:spcPts val="0"/>
                        </a:spcAft>
                        <a:buNone/>
                      </a:pPr>
                      <a:endParaRPr b="1"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i="1" dirty="0" smtClean="0"/>
                        <a:t>Back Arrow Buttons</a:t>
                      </a:r>
                      <a:endParaRPr i="1" dirty="0"/>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0"/>
                  </a:ext>
                </a:extLst>
              </a:tr>
              <a:tr h="580032">
                <a:tc>
                  <a:txBody>
                    <a:bodyPr/>
                    <a:lstStyle/>
                    <a:p>
                      <a:pPr marL="0" lvl="0" indent="0" algn="l" rtl="0">
                        <a:spcBef>
                          <a:spcPts val="0"/>
                        </a:spcBef>
                        <a:spcAft>
                          <a:spcPts val="0"/>
                        </a:spcAft>
                        <a:buNone/>
                      </a:pPr>
                      <a:r>
                        <a:rPr lang="en" sz="1000" dirty="0">
                          <a:solidFill>
                            <a:srgbClr val="FFFFFF"/>
                          </a:solidFill>
                        </a:rPr>
                        <a:t>Rationale</a:t>
                      </a:r>
                      <a:endParaRPr sz="1000" dirty="0">
                        <a:solidFill>
                          <a:srgbClr val="FFFFFF"/>
                        </a:solidFill>
                      </a:endParaRPr>
                    </a:p>
                    <a:p>
                      <a:pPr marL="0" lvl="0" indent="0" algn="l" rtl="0">
                        <a:spcBef>
                          <a:spcPts val="0"/>
                        </a:spcBef>
                        <a:spcAft>
                          <a:spcPts val="0"/>
                        </a:spcAft>
                        <a:buNone/>
                      </a:pPr>
                      <a:endParaRPr b="1" dirty="0">
                        <a:solidFill>
                          <a:srgbClr val="FFFFFF"/>
                        </a:solidFill>
                      </a:endParaRPr>
                    </a:p>
                    <a:p>
                      <a:pPr marL="0" lvl="0" indent="0" algn="l" rtl="0">
                        <a:spcBef>
                          <a:spcPts val="0"/>
                        </a:spcBef>
                        <a:spcAft>
                          <a:spcPts val="0"/>
                        </a:spcAft>
                        <a:buNone/>
                      </a:pPr>
                      <a:endParaRPr b="1" dirty="0">
                        <a:solidFill>
                          <a:srgbClr val="FFFFFF"/>
                        </a:solidFill>
                      </a:endParaRPr>
                    </a:p>
                    <a:p>
                      <a:pPr marL="0" lvl="0" indent="0" algn="l" rtl="0">
                        <a:spcBef>
                          <a:spcPts val="0"/>
                        </a:spcBef>
                        <a:spcAft>
                          <a:spcPts val="0"/>
                        </a:spcAft>
                        <a:buNone/>
                      </a:pPr>
                      <a:endParaRPr b="1"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sz="1000" i="1" dirty="0" smtClean="0"/>
                        <a:t>The</a:t>
                      </a:r>
                      <a:r>
                        <a:rPr lang="en-US" sz="1000" i="1" baseline="0" dirty="0" smtClean="0"/>
                        <a:t> CSR/ Ops. Team should be able to move back within pages of the application if needed without having to go to the beginning. </a:t>
                      </a:r>
                      <a:endParaRPr sz="1000" i="1" dirty="0"/>
                    </a:p>
                  </a:txBody>
                  <a:tcPr marL="91425" marR="91425" marT="91425" marB="91425" anchor="ctr">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1"/>
                  </a:ext>
                </a:extLst>
              </a:tr>
              <a:tr h="428650">
                <a:tc>
                  <a:txBody>
                    <a:bodyPr/>
                    <a:lstStyle/>
                    <a:p>
                      <a:pPr marL="0" lvl="0" indent="0" algn="l" rtl="0">
                        <a:spcBef>
                          <a:spcPts val="0"/>
                        </a:spcBef>
                        <a:spcAft>
                          <a:spcPts val="0"/>
                        </a:spcAft>
                        <a:buNone/>
                      </a:pPr>
                      <a:r>
                        <a:rPr lang="en" b="1" dirty="0">
                          <a:solidFill>
                            <a:srgbClr val="FFFFFF"/>
                          </a:solidFill>
                        </a:rPr>
                        <a:t>Improvement #2</a:t>
                      </a:r>
                      <a:endParaRPr b="1" dirty="0">
                        <a:solidFill>
                          <a:srgbClr val="FFFFFF"/>
                        </a:solidFill>
                      </a:endParaRPr>
                    </a:p>
                    <a:p>
                      <a:pPr marL="0" lvl="0" indent="0" algn="l" rtl="0">
                        <a:spcBef>
                          <a:spcPts val="0"/>
                        </a:spcBef>
                        <a:spcAft>
                          <a:spcPts val="0"/>
                        </a:spcAft>
                        <a:buNone/>
                      </a:pPr>
                      <a:endParaRPr b="1" dirty="0">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r>
                        <a:rPr lang="en-US" sz="1200" i="1" dirty="0" smtClean="0"/>
                        <a:t>Close</a:t>
                      </a:r>
                      <a:r>
                        <a:rPr lang="en-US" sz="1200" i="1" baseline="0" dirty="0" smtClean="0"/>
                        <a:t> Buttons</a:t>
                      </a:r>
                      <a:endParaRPr sz="1200" i="1" dirty="0"/>
                    </a:p>
                  </a:txBody>
                  <a:tcPr marL="91425" marR="91425" marT="91425" marB="91425" anchor="ctr">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2"/>
                  </a:ext>
                </a:extLst>
              </a:tr>
              <a:tr h="381000">
                <a:tc>
                  <a:txBody>
                    <a:bodyPr/>
                    <a:lstStyle/>
                    <a:p>
                      <a:pPr marL="0" lvl="0" indent="0" algn="l" rtl="0">
                        <a:spcBef>
                          <a:spcPts val="0"/>
                        </a:spcBef>
                        <a:spcAft>
                          <a:spcPts val="0"/>
                        </a:spcAft>
                        <a:buNone/>
                      </a:pPr>
                      <a:r>
                        <a:rPr lang="en" sz="1000">
                          <a:solidFill>
                            <a:srgbClr val="FFFFFF"/>
                          </a:solidFill>
                        </a:rPr>
                        <a:t>Rationale</a:t>
                      </a:r>
                      <a:endParaRPr sz="1000">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endParaRPr b="1">
                        <a:solidFill>
                          <a:srgbClr val="FFFFFF"/>
                        </a:solidFill>
                      </a:endParaRPr>
                    </a:p>
                  </a:txBody>
                  <a:tcPr marL="91425" marR="91425" marT="91425" marB="91425">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solidFill>
                      <a:srgbClr val="02B3E4"/>
                    </a:solidFill>
                  </a:tcPr>
                </a:tc>
                <a:tc>
                  <a:txBody>
                    <a:bodyPr/>
                    <a:lstStyle/>
                    <a:p>
                      <a:pPr marL="0" lvl="0" indent="0" algn="l" rtl="0">
                        <a:spcBef>
                          <a:spcPts val="0"/>
                        </a:spcBef>
                        <a:spcAft>
                          <a:spcPts val="0"/>
                        </a:spcAft>
                        <a:buNone/>
                      </a:pPr>
                      <a:endParaRPr sz="1000" i="1" dirty="0"/>
                    </a:p>
                    <a:p>
                      <a:pPr marL="0" lvl="0" indent="0" algn="l" rtl="0">
                        <a:spcBef>
                          <a:spcPts val="0"/>
                        </a:spcBef>
                        <a:spcAft>
                          <a:spcPts val="0"/>
                        </a:spcAft>
                        <a:buNone/>
                      </a:pPr>
                      <a:r>
                        <a:rPr lang="en-US" sz="1000" i="1" dirty="0" smtClean="0"/>
                        <a:t>The</a:t>
                      </a:r>
                      <a:r>
                        <a:rPr lang="en-US" sz="1000" i="1" baseline="0" dirty="0" smtClean="0"/>
                        <a:t> close button should return user to the main menu rather than sign them out , as the amount of time spent manually inputting employee ID and password can be considerable when dealing with a customer</a:t>
                      </a:r>
                    </a:p>
                  </a:txBody>
                  <a:tcPr marL="91425" marR="91425" marT="91425" marB="91425" anchor="ctr">
                    <a:lnL w="9525" cap="flat" cmpd="sng">
                      <a:solidFill>
                        <a:srgbClr val="02B3E4"/>
                      </a:solidFill>
                      <a:prstDash val="solid"/>
                      <a:round/>
                      <a:headEnd type="none" w="sm" len="sm"/>
                      <a:tailEnd type="none" w="sm" len="sm"/>
                    </a:lnL>
                    <a:lnR w="9525" cap="flat" cmpd="sng">
                      <a:solidFill>
                        <a:srgbClr val="02B3E4"/>
                      </a:solidFill>
                      <a:prstDash val="solid"/>
                      <a:round/>
                      <a:headEnd type="none" w="sm" len="sm"/>
                      <a:tailEnd type="none" w="sm" len="sm"/>
                    </a:lnR>
                    <a:lnT w="9525" cap="flat" cmpd="sng">
                      <a:solidFill>
                        <a:srgbClr val="02B3E4"/>
                      </a:solidFill>
                      <a:prstDash val="solid"/>
                      <a:round/>
                      <a:headEnd type="none" w="sm" len="sm"/>
                      <a:tailEnd type="none" w="sm" len="sm"/>
                    </a:lnT>
                    <a:lnB w="9525" cap="flat" cmpd="sng">
                      <a:solidFill>
                        <a:srgbClr val="02B3E4"/>
                      </a:solidFill>
                      <a:prstDash val="solid"/>
                      <a:round/>
                      <a:headEnd type="none" w="sm" len="sm"/>
                      <a:tailEnd type="none" w="sm" len="sm"/>
                    </a:lnB>
                  </a:tcPr>
                </a:tc>
                <a:extLst>
                  <a:ext uri="{0D108BD9-81ED-4DB2-BD59-A6C34878D82A}">
                    <a16:rowId xmlns:a16="http://schemas.microsoft.com/office/drawing/2014/main" xmlns="" val="10003"/>
                  </a:ext>
                </a:extLst>
              </a:tr>
            </a:tbl>
          </a:graphicData>
        </a:graphic>
      </p:graphicFrame>
    </p:spTree>
    <p:extLst>
      <p:ext uri="{BB962C8B-B14F-4D97-AF65-F5344CB8AC3E}">
        <p14:creationId xmlns:p14="http://schemas.microsoft.com/office/powerpoint/2010/main" val="126727098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40F594DF-952F-DD47-9BE5-A92E805AF74F}"/>
              </a:ext>
            </a:extLst>
          </p:cNvPr>
          <p:cNvSpPr>
            <a:spLocks noGrp="1"/>
          </p:cNvSpPr>
          <p:nvPr>
            <p:ph type="title"/>
          </p:nvPr>
        </p:nvSpPr>
        <p:spPr/>
        <p:txBody>
          <a:bodyPr/>
          <a:lstStyle/>
          <a:p>
            <a:r>
              <a:rPr lang="en" sz="3200" b="1" dirty="0">
                <a:solidFill>
                  <a:srgbClr val="051485"/>
                </a:solidFill>
                <a:latin typeface="Arial"/>
                <a:ea typeface="Arial"/>
                <a:cs typeface="Arial"/>
              </a:rPr>
              <a:t>Prototype – Version </a:t>
            </a:r>
            <a:r>
              <a:rPr lang="en" sz="3200" b="1" dirty="0" smtClean="0">
                <a:solidFill>
                  <a:srgbClr val="051485"/>
                </a:solidFill>
                <a:latin typeface="Arial"/>
                <a:ea typeface="Arial"/>
                <a:cs typeface="Arial"/>
              </a:rPr>
              <a:t>2</a:t>
            </a:r>
            <a:endParaRPr lang="en-US" sz="3200" dirty="0"/>
          </a:p>
        </p:txBody>
      </p:sp>
      <p:pic>
        <p:nvPicPr>
          <p:cNvPr id="2" name="Picture 1">
            <a:hlinkClick r:id="rId3"/>
          </p:cNvPr>
          <p:cNvPicPr>
            <a:picLocks noChangeAspect="1"/>
          </p:cNvPicPr>
          <p:nvPr/>
        </p:nvPicPr>
        <p:blipFill>
          <a:blip r:embed="rId4"/>
          <a:stretch>
            <a:fillRect/>
          </a:stretch>
        </p:blipFill>
        <p:spPr>
          <a:xfrm>
            <a:off x="1183852" y="1174961"/>
            <a:ext cx="1885950" cy="1885950"/>
          </a:xfrm>
          <a:prstGeom prst="rect">
            <a:avLst/>
          </a:prstGeom>
        </p:spPr>
      </p:pic>
      <p:sp>
        <p:nvSpPr>
          <p:cNvPr id="6" name="TextBox 5">
            <a:hlinkClick r:id="rId3"/>
          </p:cNvPr>
          <p:cNvSpPr txBox="1"/>
          <p:nvPr/>
        </p:nvSpPr>
        <p:spPr>
          <a:xfrm>
            <a:off x="1388262" y="2922410"/>
            <a:ext cx="1708463" cy="430887"/>
          </a:xfrm>
          <a:prstGeom prst="rect">
            <a:avLst/>
          </a:prstGeom>
          <a:noFill/>
        </p:spPr>
        <p:txBody>
          <a:bodyPr wrap="square" rtlCol="0">
            <a:spAutoFit/>
          </a:bodyPr>
          <a:lstStyle/>
          <a:p>
            <a:r>
              <a:rPr lang="en-US" sz="1100" i="1" dirty="0"/>
              <a:t>Click the </a:t>
            </a:r>
            <a:r>
              <a:rPr lang="en-US" sz="1100" i="1" dirty="0" err="1"/>
              <a:t>figma</a:t>
            </a:r>
            <a:r>
              <a:rPr lang="en-US" sz="1100" i="1" dirty="0"/>
              <a:t> and open hyperlink</a:t>
            </a:r>
          </a:p>
        </p:txBody>
      </p:sp>
      <p:sp>
        <p:nvSpPr>
          <p:cNvPr id="7" name="TextBox 6">
            <a:hlinkClick r:id="rId5" action="ppaction://hlinkfile"/>
          </p:cNvPr>
          <p:cNvSpPr txBox="1"/>
          <p:nvPr/>
        </p:nvSpPr>
        <p:spPr>
          <a:xfrm>
            <a:off x="3783858" y="2991544"/>
            <a:ext cx="1991690" cy="246221"/>
          </a:xfrm>
          <a:prstGeom prst="rect">
            <a:avLst/>
          </a:prstGeom>
          <a:noFill/>
        </p:spPr>
        <p:txBody>
          <a:bodyPr wrap="square" rtlCol="0">
            <a:spAutoFit/>
          </a:bodyPr>
          <a:lstStyle/>
          <a:p>
            <a:r>
              <a:rPr lang="en-US" sz="1000" i="1" dirty="0" err="1" smtClean="0"/>
              <a:t>Figma</a:t>
            </a:r>
            <a:r>
              <a:rPr lang="en-US" sz="1000" i="1" dirty="0" smtClean="0"/>
              <a:t> pdf</a:t>
            </a:r>
            <a:endParaRPr lang="en-US" sz="1000" i="1" dirty="0"/>
          </a:p>
        </p:txBody>
      </p:sp>
      <p:sp>
        <p:nvSpPr>
          <p:cNvPr id="8" name="TextBox 7">
            <a:hlinkClick r:id="rId5" action="ppaction://hlinkfile"/>
          </p:cNvPr>
          <p:cNvSpPr txBox="1"/>
          <p:nvPr/>
        </p:nvSpPr>
        <p:spPr>
          <a:xfrm>
            <a:off x="6214204" y="3060910"/>
            <a:ext cx="1991690" cy="307777"/>
          </a:xfrm>
          <a:prstGeom prst="rect">
            <a:avLst/>
          </a:prstGeom>
          <a:noFill/>
        </p:spPr>
        <p:txBody>
          <a:bodyPr wrap="square" rtlCol="0">
            <a:spAutoFit/>
          </a:bodyPr>
          <a:lstStyle/>
          <a:p>
            <a:r>
              <a:rPr lang="en-US" i="1" dirty="0" smtClean="0"/>
              <a:t>Video</a:t>
            </a:r>
            <a:endParaRPr lang="en-US" i="1" dirty="0"/>
          </a:p>
        </p:txBody>
      </p:sp>
      <p:graphicFrame>
        <p:nvGraphicFramePr>
          <p:cNvPr id="9" name="Object 8"/>
          <p:cNvGraphicFramePr>
            <a:graphicFrameLocks noChangeAspect="1"/>
          </p:cNvGraphicFramePr>
          <p:nvPr>
            <p:extLst>
              <p:ext uri="{D42A27DB-BD31-4B8C-83A1-F6EECF244321}">
                <p14:modId xmlns:p14="http://schemas.microsoft.com/office/powerpoint/2010/main" val="431418159"/>
              </p:ext>
            </p:extLst>
          </p:nvPr>
        </p:nvGraphicFramePr>
        <p:xfrm>
          <a:off x="6214204" y="2268747"/>
          <a:ext cx="914400" cy="792163"/>
        </p:xfrm>
        <a:graphic>
          <a:graphicData uri="http://schemas.openxmlformats.org/presentationml/2006/ole">
            <mc:AlternateContent xmlns:mc="http://schemas.openxmlformats.org/markup-compatibility/2006">
              <mc:Choice xmlns:v="urn:schemas-microsoft-com:vml" Requires="v">
                <p:oleObj spid="_x0000_s6166" name="Packager Shell Object" showAsIcon="1" r:id="rId6" imgW="914400" imgH="792360" progId="Package">
                  <p:embed/>
                </p:oleObj>
              </mc:Choice>
              <mc:Fallback>
                <p:oleObj name="Packager Shell Object" showAsIcon="1" r:id="rId6" imgW="914400" imgH="792360" progId="Package">
                  <p:embed/>
                  <p:pic>
                    <p:nvPicPr>
                      <p:cNvPr id="0" name=""/>
                      <p:cNvPicPr/>
                      <p:nvPr/>
                    </p:nvPicPr>
                    <p:blipFill>
                      <a:blip r:embed="rId7"/>
                      <a:stretch>
                        <a:fillRect/>
                      </a:stretch>
                    </p:blipFill>
                    <p:spPr>
                      <a:xfrm>
                        <a:off x="6214204" y="2268747"/>
                        <a:ext cx="914400" cy="792163"/>
                      </a:xfrm>
                      <a:prstGeom prst="rect">
                        <a:avLst/>
                      </a:prstGeom>
                    </p:spPr>
                  </p:pic>
                </p:oleObj>
              </mc:Fallback>
            </mc:AlternateContent>
          </a:graphicData>
        </a:graphic>
      </p:graphicFrame>
      <p:graphicFrame>
        <p:nvGraphicFramePr>
          <p:cNvPr id="10" name="Object 9"/>
          <p:cNvGraphicFramePr>
            <a:graphicFrameLocks noChangeAspect="1"/>
          </p:cNvGraphicFramePr>
          <p:nvPr>
            <p:extLst>
              <p:ext uri="{D42A27DB-BD31-4B8C-83A1-F6EECF244321}">
                <p14:modId xmlns:p14="http://schemas.microsoft.com/office/powerpoint/2010/main" val="1380598596"/>
              </p:ext>
            </p:extLst>
          </p:nvPr>
        </p:nvGraphicFramePr>
        <p:xfrm>
          <a:off x="3727603" y="2189784"/>
          <a:ext cx="914400" cy="792163"/>
        </p:xfrm>
        <a:graphic>
          <a:graphicData uri="http://schemas.openxmlformats.org/presentationml/2006/ole">
            <mc:AlternateContent xmlns:mc="http://schemas.openxmlformats.org/markup-compatibility/2006">
              <mc:Choice xmlns:v="urn:schemas-microsoft-com:vml" Requires="v">
                <p:oleObj spid="_x0000_s6167" name="Acrobat Document" showAsIcon="1" r:id="rId8" imgW="914400" imgH="792360" progId="AcroExch.Document.DC">
                  <p:embed/>
                </p:oleObj>
              </mc:Choice>
              <mc:Fallback>
                <p:oleObj name="Acrobat Document" showAsIcon="1" r:id="rId8" imgW="914400" imgH="792360" progId="AcroExch.Document.DC">
                  <p:embed/>
                  <p:pic>
                    <p:nvPicPr>
                      <p:cNvPr id="0" name=""/>
                      <p:cNvPicPr/>
                      <p:nvPr/>
                    </p:nvPicPr>
                    <p:blipFill>
                      <a:blip r:embed="rId9"/>
                      <a:stretch>
                        <a:fillRect/>
                      </a:stretch>
                    </p:blipFill>
                    <p:spPr>
                      <a:xfrm>
                        <a:off x="3727603" y="2189784"/>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91087067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75"/>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FFFFFF"/>
              </a:buClr>
              <a:buFont typeface="Open Sans"/>
              <a:buNone/>
            </a:pPr>
            <a:r>
              <a:rPr lang="en"/>
              <a:t>Handoff</a:t>
            </a:r>
            <a:endParaRPr sz="500"/>
          </a:p>
        </p:txBody>
      </p:sp>
      <p:sp>
        <p:nvSpPr>
          <p:cNvPr id="514" name="Google Shape;514;p75"/>
          <p:cNvSpPr txBox="1">
            <a:spLocks noGrp="1"/>
          </p:cNvSpPr>
          <p:nvPr>
            <p:ph type="body" idx="4294967295"/>
          </p:nvPr>
        </p:nvSpPr>
        <p:spPr>
          <a:xfrm>
            <a:off x="0" y="4914900"/>
            <a:ext cx="3957638" cy="114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chemeClr val="lt1"/>
              </a:buClr>
              <a:buFont typeface="Open Sans"/>
              <a:buNone/>
            </a:pPr>
            <a:r>
              <a:rPr lang="en" sz="700">
                <a:solidFill>
                  <a:schemeClr val="lt1"/>
                </a:solidFill>
              </a:rPr>
              <a:t>© 2019 Udacity.  All rights reserved.</a:t>
            </a:r>
            <a:endParaRPr sz="700">
              <a:solidFill>
                <a:srgbClr val="7D97AD"/>
              </a:solidFill>
            </a:endParaRPr>
          </a:p>
        </p:txBody>
      </p:sp>
      <p:sp>
        <p:nvSpPr>
          <p:cNvPr id="515" name="Google Shape;515;p75"/>
          <p:cNvSpPr txBox="1"/>
          <p:nvPr/>
        </p:nvSpPr>
        <p:spPr>
          <a:xfrm>
            <a:off x="491150" y="2275450"/>
            <a:ext cx="7169100" cy="92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FFFFFF"/>
              </a:solidFill>
              <a:latin typeface="Open Sans"/>
              <a:ea typeface="Open Sans"/>
              <a:cs typeface="Open Sans"/>
              <a:sym typeface="Open Sans"/>
            </a:endParaRPr>
          </a:p>
        </p:txBody>
      </p:sp>
    </p:spTree>
  </p:cSld>
  <p:clrMapOvr>
    <a:masterClrMapping/>
  </p:clrMapOvr>
  <p:transition>
    <p:fade thruBlk="1"/>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5F86EBCF-71CB-F748-9399-D97E1CF70082}"/>
              </a:ext>
            </a:extLst>
          </p:cNvPr>
          <p:cNvSpPr>
            <a:spLocks noGrp="1"/>
          </p:cNvSpPr>
          <p:nvPr>
            <p:ph type="title"/>
          </p:nvPr>
        </p:nvSpPr>
        <p:spPr/>
        <p:txBody>
          <a:bodyPr/>
          <a:lstStyle/>
          <a:p>
            <a:pPr>
              <a:buClr>
                <a:srgbClr val="2D3D4A"/>
              </a:buClr>
              <a:buSzPts val="500"/>
            </a:pPr>
            <a:r>
              <a:rPr lang="en-US" b="1" dirty="0">
                <a:solidFill>
                  <a:srgbClr val="051485"/>
                </a:solidFill>
                <a:sym typeface="Open Sans"/>
              </a:rPr>
              <a:t>Updated PRD</a:t>
            </a:r>
          </a:p>
        </p:txBody>
      </p:sp>
      <p:sp>
        <p:nvSpPr>
          <p:cNvPr id="5" name="TextBox 4">
            <a:hlinkClick r:id="rId3" action="ppaction://hlinkfile"/>
          </p:cNvPr>
          <p:cNvSpPr txBox="1"/>
          <p:nvPr/>
        </p:nvSpPr>
        <p:spPr>
          <a:xfrm>
            <a:off x="3530968" y="2880553"/>
            <a:ext cx="2655147" cy="307777"/>
          </a:xfrm>
          <a:prstGeom prst="rect">
            <a:avLst/>
          </a:prstGeom>
          <a:noFill/>
        </p:spPr>
        <p:txBody>
          <a:bodyPr wrap="square" rtlCol="0">
            <a:spAutoFit/>
          </a:bodyPr>
          <a:lstStyle/>
          <a:p>
            <a:r>
              <a:rPr lang="en-US" dirty="0" smtClean="0">
                <a:latin typeface="Palatino Linotype" panose="02040502050505030304" pitchFamily="18" charset="0"/>
              </a:rPr>
              <a:t>Updated PRD</a:t>
            </a:r>
            <a:endParaRPr lang="en-US" dirty="0">
              <a:latin typeface="Palatino Linotype" panose="02040502050505030304" pitchFamily="18" charset="0"/>
            </a:endParaRPr>
          </a:p>
        </p:txBody>
      </p:sp>
      <p:graphicFrame>
        <p:nvGraphicFramePr>
          <p:cNvPr id="3" name="Object 2"/>
          <p:cNvGraphicFramePr>
            <a:graphicFrameLocks noChangeAspect="1"/>
          </p:cNvGraphicFramePr>
          <p:nvPr>
            <p:extLst>
              <p:ext uri="{D42A27DB-BD31-4B8C-83A1-F6EECF244321}">
                <p14:modId xmlns:p14="http://schemas.microsoft.com/office/powerpoint/2010/main" val="3075682100"/>
              </p:ext>
            </p:extLst>
          </p:nvPr>
        </p:nvGraphicFramePr>
        <p:xfrm>
          <a:off x="3791779" y="2125180"/>
          <a:ext cx="914400" cy="792163"/>
        </p:xfrm>
        <a:graphic>
          <a:graphicData uri="http://schemas.openxmlformats.org/presentationml/2006/ole">
            <mc:AlternateContent xmlns:mc="http://schemas.openxmlformats.org/markup-compatibility/2006">
              <mc:Choice xmlns:v="urn:schemas-microsoft-com:vml" Requires="v">
                <p:oleObj spid="_x0000_s7179" name="Document" showAsIcon="1" r:id="rId4" imgW="914400" imgH="792360" progId="Word.Document.12">
                  <p:embed/>
                </p:oleObj>
              </mc:Choice>
              <mc:Fallback>
                <p:oleObj name="Document" showAsIcon="1" r:id="rId4" imgW="914400" imgH="792360" progId="Word.Document.12">
                  <p:embed/>
                  <p:pic>
                    <p:nvPicPr>
                      <p:cNvPr id="0" name=""/>
                      <p:cNvPicPr/>
                      <p:nvPr/>
                    </p:nvPicPr>
                    <p:blipFill>
                      <a:blip r:embed="rId5"/>
                      <a:stretch>
                        <a:fillRect/>
                      </a:stretch>
                    </p:blipFill>
                    <p:spPr>
                      <a:xfrm>
                        <a:off x="3791779" y="2125180"/>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2956160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8" name="Google Shape;168;p35"/>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7D97AD"/>
              </a:buClr>
              <a:buFont typeface="Open Sans"/>
              <a:buNone/>
            </a:pPr>
            <a:r>
              <a:rPr lang="en" sz="700" b="0" i="0" u="none" strike="noStrike" cap="none">
                <a:solidFill>
                  <a:srgbClr val="7D97AD"/>
                </a:solidFill>
                <a:latin typeface="Open Sans"/>
                <a:ea typeface="Open Sans"/>
                <a:cs typeface="Open Sans"/>
                <a:sym typeface="Open Sans"/>
              </a:rPr>
              <a:t>© 201</a:t>
            </a:r>
            <a:r>
              <a:rPr lang="en"/>
              <a:t>9</a:t>
            </a:r>
            <a:r>
              <a:rPr lang="en" sz="700" b="0" i="0" u="none" strike="noStrike" cap="none">
                <a:solidFill>
                  <a:srgbClr val="7D97AD"/>
                </a:solidFill>
                <a:latin typeface="Open Sans"/>
                <a:ea typeface="Open Sans"/>
                <a:cs typeface="Open Sans"/>
                <a:sym typeface="Open Sans"/>
              </a:rPr>
              <a:t> Udacity.  All rights reserved.</a:t>
            </a:r>
            <a:endParaRPr sz="500"/>
          </a:p>
        </p:txBody>
      </p:sp>
      <p:sp>
        <p:nvSpPr>
          <p:cNvPr id="170" name="Google Shape;170;p35"/>
          <p:cNvSpPr txBox="1">
            <a:spLocks noGrp="1"/>
          </p:cNvSpPr>
          <p:nvPr>
            <p:ph type="body" idx="2"/>
          </p:nvPr>
        </p:nvSpPr>
        <p:spPr>
          <a:xfrm>
            <a:off x="300000" y="698480"/>
            <a:ext cx="8229600" cy="28575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700"/>
              </a:spcBef>
              <a:spcAft>
                <a:spcPts val="0"/>
              </a:spcAft>
              <a:buClr>
                <a:srgbClr val="2D3D4A"/>
              </a:buClr>
              <a:buSzPts val="1400"/>
              <a:buNone/>
            </a:pPr>
            <a:r>
              <a:rPr lang="en-US" dirty="0" smtClean="0"/>
              <a:t>With advancement in autonomous technology and robotics , there has been an increase in the use of automation and service robots in customer based sectors like health care, home maintenance, delivery etc.</a:t>
            </a:r>
          </a:p>
          <a:p>
            <a:pPr marL="0" marR="0" lvl="0" indent="0" algn="l" rtl="0">
              <a:lnSpc>
                <a:spcPct val="100000"/>
              </a:lnSpc>
              <a:spcBef>
                <a:spcPts val="700"/>
              </a:spcBef>
              <a:spcAft>
                <a:spcPts val="0"/>
              </a:spcAft>
              <a:buClr>
                <a:srgbClr val="2D3D4A"/>
              </a:buClr>
              <a:buSzPts val="1400"/>
              <a:buNone/>
            </a:pPr>
            <a:endParaRPr lang="en-US" dirty="0"/>
          </a:p>
          <a:p>
            <a:pPr marL="0" marR="0" lvl="0" indent="0" algn="l" rtl="0">
              <a:lnSpc>
                <a:spcPct val="100000"/>
              </a:lnSpc>
              <a:spcBef>
                <a:spcPts val="700"/>
              </a:spcBef>
              <a:spcAft>
                <a:spcPts val="0"/>
              </a:spcAft>
              <a:buClr>
                <a:srgbClr val="2D3D4A"/>
              </a:buClr>
              <a:buSzPts val="1400"/>
              <a:buNone/>
            </a:pPr>
            <a:endParaRPr lang="en-US" dirty="0" smtClean="0"/>
          </a:p>
          <a:p>
            <a:pPr marL="0" marR="0" lvl="0" indent="0" algn="l" rtl="0">
              <a:lnSpc>
                <a:spcPct val="100000"/>
              </a:lnSpc>
              <a:spcBef>
                <a:spcPts val="700"/>
              </a:spcBef>
              <a:spcAft>
                <a:spcPts val="0"/>
              </a:spcAft>
              <a:buClr>
                <a:srgbClr val="2D3D4A"/>
              </a:buClr>
              <a:buSzPts val="1400"/>
              <a:buNone/>
            </a:pPr>
            <a:endParaRPr lang="en-US" dirty="0"/>
          </a:p>
          <a:p>
            <a:pPr marL="0" marR="0" lvl="0" indent="0" algn="l" rtl="0">
              <a:lnSpc>
                <a:spcPct val="100000"/>
              </a:lnSpc>
              <a:spcBef>
                <a:spcPts val="700"/>
              </a:spcBef>
              <a:spcAft>
                <a:spcPts val="0"/>
              </a:spcAft>
              <a:buClr>
                <a:srgbClr val="2D3D4A"/>
              </a:buClr>
              <a:buSzPts val="1400"/>
              <a:buNone/>
            </a:pPr>
            <a:endParaRPr dirty="0"/>
          </a:p>
        </p:txBody>
      </p:sp>
      <p:sp>
        <p:nvSpPr>
          <p:cNvPr id="169" name="Google Shape;169;p35"/>
          <p:cNvSpPr txBox="1">
            <a:spLocks noGrp="1"/>
          </p:cNvSpPr>
          <p:nvPr>
            <p:ph type="title"/>
          </p:nvPr>
        </p:nvSpPr>
        <p:spPr>
          <a:xfrm>
            <a:off x="300000" y="146797"/>
            <a:ext cx="8229600" cy="5952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b="1" dirty="0">
                <a:solidFill>
                  <a:schemeClr val="accent1">
                    <a:lumMod val="50000"/>
                  </a:schemeClr>
                </a:solidFill>
              </a:rPr>
              <a:t>Opportunity</a:t>
            </a:r>
            <a:endParaRPr sz="500" b="1" dirty="0">
              <a:solidFill>
                <a:schemeClr val="accent1">
                  <a:lumMod val="50000"/>
                </a:schemeClr>
              </a:solidFill>
            </a:endParaRPr>
          </a:p>
        </p:txBody>
      </p:sp>
      <p:sp>
        <p:nvSpPr>
          <p:cNvPr id="171" name="Google Shape;171;p35"/>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6</a:t>
            </a:fld>
            <a:endParaRPr>
              <a:solidFill>
                <a:srgbClr val="929292"/>
              </a:solidFill>
            </a:endParaRPr>
          </a:p>
        </p:txBody>
      </p:sp>
      <p:pic>
        <p:nvPicPr>
          <p:cNvPr id="2" name="Picture 1"/>
          <p:cNvPicPr>
            <a:picLocks noChangeAspect="1"/>
          </p:cNvPicPr>
          <p:nvPr/>
        </p:nvPicPr>
        <p:blipFill>
          <a:blip r:embed="rId3"/>
          <a:stretch>
            <a:fillRect/>
          </a:stretch>
        </p:blipFill>
        <p:spPr>
          <a:xfrm>
            <a:off x="241792" y="1886064"/>
            <a:ext cx="4599093" cy="2327315"/>
          </a:xfrm>
          <a:prstGeom prst="rect">
            <a:avLst/>
          </a:prstGeom>
        </p:spPr>
      </p:pic>
      <p:sp>
        <p:nvSpPr>
          <p:cNvPr id="3" name="TextBox 2"/>
          <p:cNvSpPr txBox="1"/>
          <p:nvPr/>
        </p:nvSpPr>
        <p:spPr>
          <a:xfrm>
            <a:off x="5222239" y="1939432"/>
            <a:ext cx="3574271" cy="2246769"/>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rgbClr val="2D3D4A"/>
                </a:solidFill>
                <a:latin typeface="Open Sans"/>
                <a:ea typeface="Open Sans"/>
                <a:cs typeface="Open Sans"/>
              </a:rPr>
              <a:t>One out of three professional service robots sold in </a:t>
            </a:r>
            <a:r>
              <a:rPr lang="en-US" dirty="0">
                <a:solidFill>
                  <a:srgbClr val="2D3D4A"/>
                </a:solidFill>
                <a:latin typeface="Open Sans"/>
                <a:ea typeface="Open Sans"/>
                <a:cs typeface="Open Sans"/>
                <a:sym typeface="Open Sans"/>
              </a:rPr>
              <a:t>2020</a:t>
            </a:r>
            <a:r>
              <a:rPr lang="en-US" dirty="0">
                <a:solidFill>
                  <a:srgbClr val="2D3D4A"/>
                </a:solidFill>
                <a:latin typeface="Open Sans"/>
                <a:ea typeface="Open Sans"/>
                <a:cs typeface="Open Sans"/>
              </a:rPr>
              <a:t> was built for the transportation </a:t>
            </a:r>
            <a:r>
              <a:rPr lang="en-US" dirty="0" smtClean="0">
                <a:solidFill>
                  <a:srgbClr val="2D3D4A"/>
                </a:solidFill>
                <a:latin typeface="Open Sans"/>
                <a:ea typeface="Open Sans"/>
                <a:cs typeface="Open Sans"/>
              </a:rPr>
              <a:t>of </a:t>
            </a:r>
            <a:r>
              <a:rPr lang="en-US" dirty="0">
                <a:solidFill>
                  <a:srgbClr val="2D3D4A"/>
                </a:solidFill>
                <a:latin typeface="Open Sans"/>
                <a:ea typeface="Open Sans"/>
                <a:cs typeface="Open Sans"/>
              </a:rPr>
              <a:t>goods or </a:t>
            </a:r>
            <a:r>
              <a:rPr lang="en-US" dirty="0" smtClean="0">
                <a:solidFill>
                  <a:srgbClr val="2D3D4A"/>
                </a:solidFill>
                <a:latin typeface="Open Sans"/>
                <a:ea typeface="Open Sans"/>
                <a:cs typeface="Open Sans"/>
              </a:rPr>
              <a:t>cargo</a:t>
            </a:r>
          </a:p>
          <a:p>
            <a:endParaRPr lang="en-US" dirty="0" smtClean="0">
              <a:solidFill>
                <a:srgbClr val="2D3D4A"/>
              </a:solidFill>
              <a:latin typeface="Open Sans"/>
              <a:ea typeface="Open Sans"/>
              <a:cs typeface="Open Sans"/>
            </a:endParaRPr>
          </a:p>
          <a:p>
            <a:pPr marL="285750" indent="-285750">
              <a:buFont typeface="Wingdings" panose="05000000000000000000" pitchFamily="2" charset="2"/>
              <a:buChar char="Ø"/>
            </a:pPr>
            <a:r>
              <a:rPr lang="en-US" dirty="0" smtClean="0">
                <a:solidFill>
                  <a:srgbClr val="2D3D4A"/>
                </a:solidFill>
                <a:latin typeface="Open Sans"/>
                <a:ea typeface="Open Sans"/>
                <a:cs typeface="Open Sans"/>
              </a:rPr>
              <a:t>Service robot market has a projected CAGR &gt; 21% over till 2027.</a:t>
            </a:r>
          </a:p>
          <a:p>
            <a:endParaRPr lang="en-US" dirty="0" smtClean="0">
              <a:solidFill>
                <a:srgbClr val="2D3D4A"/>
              </a:solidFill>
              <a:latin typeface="Open Sans"/>
              <a:ea typeface="Open Sans"/>
              <a:cs typeface="Open Sans"/>
            </a:endParaRPr>
          </a:p>
          <a:p>
            <a:pPr marL="285750" indent="-285750">
              <a:buFont typeface="Wingdings" panose="05000000000000000000" pitchFamily="2" charset="2"/>
              <a:buChar char="Ø"/>
            </a:pPr>
            <a:r>
              <a:rPr lang="en-US" dirty="0" smtClean="0">
                <a:solidFill>
                  <a:srgbClr val="2D3D4A"/>
                </a:solidFill>
                <a:latin typeface="Open Sans"/>
                <a:ea typeface="Open Sans"/>
                <a:cs typeface="Open Sans"/>
              </a:rPr>
              <a:t>Advent and deployment of Lidar technology </a:t>
            </a:r>
            <a:endParaRPr lang="en-US" dirty="0">
              <a:solidFill>
                <a:srgbClr val="2D3D4A"/>
              </a:solidFill>
              <a:latin typeface="Open Sans"/>
              <a:ea typeface="Open Sans"/>
              <a:cs typeface="Open Sans"/>
            </a:endParaRPr>
          </a:p>
          <a:p>
            <a:endParaRPr lang="en-US" dirty="0"/>
          </a:p>
        </p:txBody>
      </p:sp>
      <p:sp>
        <p:nvSpPr>
          <p:cNvPr id="9" name="TextBox 8"/>
          <p:cNvSpPr txBox="1"/>
          <p:nvPr/>
        </p:nvSpPr>
        <p:spPr>
          <a:xfrm>
            <a:off x="241792" y="4326895"/>
            <a:ext cx="7034106" cy="474489"/>
          </a:xfrm>
          <a:prstGeom prst="rect">
            <a:avLst/>
          </a:prstGeom>
          <a:noFill/>
        </p:spPr>
        <p:txBody>
          <a:bodyPr wrap="square" rtlCol="0">
            <a:spAutoFit/>
          </a:bodyPr>
          <a:lstStyle/>
          <a:p>
            <a:pPr lvl="0">
              <a:spcBef>
                <a:spcPts val="700"/>
              </a:spcBef>
              <a:buClr>
                <a:srgbClr val="2D3D4A"/>
              </a:buClr>
              <a:buSzPts val="1400"/>
            </a:pPr>
            <a:r>
              <a:rPr lang="en-US" sz="900" b="1" dirty="0" smtClean="0">
                <a:solidFill>
                  <a:srgbClr val="0365C0">
                    <a:lumMod val="60000"/>
                    <a:lumOff val="40000"/>
                  </a:srgbClr>
                </a:solidFill>
                <a:latin typeface="Palatino Linotype" panose="02040502050505030304" pitchFamily="18" charset="0"/>
                <a:ea typeface="Open Sans"/>
                <a:cs typeface="Open Sans"/>
                <a:sym typeface="Open Sans"/>
                <a:hlinkClick r:id="rId4"/>
              </a:rPr>
              <a:t>https</a:t>
            </a:r>
            <a:r>
              <a:rPr lang="en-US" sz="900" b="1" dirty="0">
                <a:solidFill>
                  <a:srgbClr val="0365C0">
                    <a:lumMod val="60000"/>
                    <a:lumOff val="40000"/>
                  </a:srgbClr>
                </a:solidFill>
                <a:latin typeface="Palatino Linotype" panose="02040502050505030304" pitchFamily="18" charset="0"/>
                <a:ea typeface="Open Sans"/>
                <a:cs typeface="Open Sans"/>
                <a:sym typeface="Open Sans"/>
                <a:hlinkClick r:id="rId4"/>
              </a:rPr>
              <a:t>://</a:t>
            </a:r>
            <a:r>
              <a:rPr lang="en-US" sz="900" b="1" dirty="0" smtClean="0">
                <a:solidFill>
                  <a:srgbClr val="0365C0">
                    <a:lumMod val="60000"/>
                    <a:lumOff val="40000"/>
                  </a:srgbClr>
                </a:solidFill>
                <a:latin typeface="Palatino Linotype" panose="02040502050505030304" pitchFamily="18" charset="0"/>
                <a:ea typeface="Open Sans"/>
                <a:cs typeface="Open Sans"/>
                <a:sym typeface="Open Sans"/>
                <a:hlinkClick r:id="rId4"/>
              </a:rPr>
              <a:t>ifr.org/service-robots</a:t>
            </a:r>
            <a:r>
              <a:rPr lang="en-US" sz="900" b="1" dirty="0" smtClean="0">
                <a:solidFill>
                  <a:srgbClr val="0365C0">
                    <a:lumMod val="60000"/>
                    <a:lumOff val="40000"/>
                  </a:srgbClr>
                </a:solidFill>
                <a:latin typeface="Palatino Linotype" panose="02040502050505030304" pitchFamily="18" charset="0"/>
                <a:ea typeface="Open Sans"/>
                <a:cs typeface="Open Sans"/>
                <a:sym typeface="Open Sans"/>
              </a:rPr>
              <a:t>                                 </a:t>
            </a:r>
            <a:r>
              <a:rPr lang="en-US" sz="900" b="1" dirty="0" smtClean="0">
                <a:solidFill>
                  <a:srgbClr val="0365C0">
                    <a:lumMod val="60000"/>
                    <a:lumOff val="40000"/>
                  </a:srgbClr>
                </a:solidFill>
                <a:latin typeface="Palatino Linotype" panose="02040502050505030304" pitchFamily="18" charset="0"/>
                <a:ea typeface="Open Sans"/>
                <a:cs typeface="Open Sans"/>
                <a:sym typeface="Open Sans"/>
                <a:hlinkClick r:id="rId5"/>
              </a:rPr>
              <a:t>https</a:t>
            </a:r>
            <a:r>
              <a:rPr lang="en-US" sz="900" b="1" dirty="0">
                <a:solidFill>
                  <a:srgbClr val="0365C0">
                    <a:lumMod val="60000"/>
                    <a:lumOff val="40000"/>
                  </a:srgbClr>
                </a:solidFill>
                <a:latin typeface="Palatino Linotype" panose="02040502050505030304" pitchFamily="18" charset="0"/>
                <a:ea typeface="Open Sans"/>
                <a:cs typeface="Open Sans"/>
                <a:sym typeface="Open Sans"/>
                <a:hlinkClick r:id="rId5"/>
              </a:rPr>
              <a:t>://</a:t>
            </a:r>
            <a:r>
              <a:rPr lang="en-US" sz="900" b="1" dirty="0" smtClean="0">
                <a:solidFill>
                  <a:srgbClr val="0365C0">
                    <a:lumMod val="60000"/>
                    <a:lumOff val="40000"/>
                  </a:srgbClr>
                </a:solidFill>
                <a:latin typeface="Palatino Linotype" panose="02040502050505030304" pitchFamily="18" charset="0"/>
                <a:ea typeface="Open Sans"/>
                <a:cs typeface="Open Sans"/>
                <a:sym typeface="Open Sans"/>
                <a:hlinkClick r:id="rId5"/>
              </a:rPr>
              <a:t>ifr.org/img/worldrobotics/Executive_Summary_WR_Service_Robots_2021.pdf</a:t>
            </a:r>
            <a:r>
              <a:rPr lang="en-US" sz="900" b="1" dirty="0" smtClean="0">
                <a:solidFill>
                  <a:srgbClr val="0365C0">
                    <a:lumMod val="60000"/>
                    <a:lumOff val="40000"/>
                  </a:srgbClr>
                </a:solidFill>
                <a:latin typeface="Palatino Linotype" panose="02040502050505030304" pitchFamily="18" charset="0"/>
                <a:ea typeface="Open Sans"/>
                <a:cs typeface="Open Sans"/>
                <a:sym typeface="Open Sans"/>
              </a:rPr>
              <a:t> </a:t>
            </a:r>
          </a:p>
          <a:p>
            <a:pPr lvl="0">
              <a:spcBef>
                <a:spcPts val="700"/>
              </a:spcBef>
              <a:buClr>
                <a:srgbClr val="2D3D4A"/>
              </a:buClr>
              <a:buSzPts val="1400"/>
            </a:pPr>
            <a:r>
              <a:rPr lang="en-US" sz="1000" b="1" dirty="0">
                <a:solidFill>
                  <a:srgbClr val="0365C0">
                    <a:lumMod val="60000"/>
                    <a:lumOff val="40000"/>
                  </a:srgbClr>
                </a:solidFill>
                <a:latin typeface="Palatino Linotype" panose="02040502050505030304" pitchFamily="18" charset="0"/>
                <a:ea typeface="Open Sans"/>
                <a:cs typeface="Open Sans"/>
                <a:sym typeface="Open Sans"/>
                <a:hlinkClick r:id="rId6"/>
              </a:rPr>
              <a:t>https://</a:t>
            </a:r>
            <a:r>
              <a:rPr lang="en-US" sz="1000" b="1" dirty="0" smtClean="0">
                <a:solidFill>
                  <a:srgbClr val="0365C0">
                    <a:lumMod val="60000"/>
                    <a:lumOff val="40000"/>
                  </a:srgbClr>
                </a:solidFill>
                <a:latin typeface="Palatino Linotype" panose="02040502050505030304" pitchFamily="18" charset="0"/>
                <a:ea typeface="Open Sans"/>
                <a:cs typeface="Open Sans"/>
                <a:sym typeface="Open Sans"/>
                <a:hlinkClick r:id="rId6"/>
              </a:rPr>
              <a:t>www.astuteanalytica.com/industry-report/service-robots-market</a:t>
            </a:r>
            <a:r>
              <a:rPr lang="en-US" sz="1000" b="1" dirty="0" smtClean="0">
                <a:solidFill>
                  <a:srgbClr val="0365C0">
                    <a:lumMod val="60000"/>
                    <a:lumOff val="40000"/>
                  </a:srgbClr>
                </a:solidFill>
                <a:latin typeface="Palatino Linotype" panose="02040502050505030304" pitchFamily="18" charset="0"/>
                <a:ea typeface="Open Sans"/>
                <a:cs typeface="Open Sans"/>
                <a:sym typeface="Open Sans"/>
              </a:rPr>
              <a:t> </a:t>
            </a:r>
          </a:p>
        </p:txBody>
      </p:sp>
    </p:spTree>
    <p:extLst>
      <p:ext uri="{BB962C8B-B14F-4D97-AF65-F5344CB8AC3E}">
        <p14:creationId xmlns:p14="http://schemas.microsoft.com/office/powerpoint/2010/main" val="2480244419"/>
      </p:ext>
    </p:extLst>
  </p:cSld>
  <p:clrMapOvr>
    <a:masterClrMapping/>
  </p:clrMapOvr>
  <p:transition>
    <p:fade thruBlk="1"/>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75"/>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FFFFFF"/>
              </a:buClr>
              <a:buFont typeface="Open Sans"/>
              <a:buNone/>
            </a:pPr>
            <a:r>
              <a:rPr lang="en" dirty="0" smtClean="0"/>
              <a:t>DELIVER PRODUCT DOCS</a:t>
            </a:r>
            <a:endParaRPr sz="500" dirty="0"/>
          </a:p>
        </p:txBody>
      </p:sp>
      <p:sp>
        <p:nvSpPr>
          <p:cNvPr id="514" name="Google Shape;514;p75"/>
          <p:cNvSpPr txBox="1">
            <a:spLocks noGrp="1"/>
          </p:cNvSpPr>
          <p:nvPr>
            <p:ph type="body" idx="4294967295"/>
          </p:nvPr>
        </p:nvSpPr>
        <p:spPr>
          <a:xfrm>
            <a:off x="0" y="4914900"/>
            <a:ext cx="3957638" cy="114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chemeClr val="lt1"/>
              </a:buClr>
              <a:buFont typeface="Open Sans"/>
              <a:buNone/>
            </a:pPr>
            <a:r>
              <a:rPr lang="en" sz="700">
                <a:solidFill>
                  <a:schemeClr val="lt1"/>
                </a:solidFill>
              </a:rPr>
              <a:t>© 2019 Udacity.  All rights reserved.</a:t>
            </a:r>
            <a:endParaRPr sz="700">
              <a:solidFill>
                <a:srgbClr val="7D97AD"/>
              </a:solidFill>
            </a:endParaRPr>
          </a:p>
        </p:txBody>
      </p:sp>
      <p:sp>
        <p:nvSpPr>
          <p:cNvPr id="515" name="Google Shape;515;p75"/>
          <p:cNvSpPr txBox="1"/>
          <p:nvPr/>
        </p:nvSpPr>
        <p:spPr>
          <a:xfrm>
            <a:off x="491150" y="2275450"/>
            <a:ext cx="7169100" cy="92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FFFFFF"/>
              </a:solidFill>
              <a:latin typeface="Open Sans"/>
              <a:ea typeface="Open Sans"/>
              <a:cs typeface="Open Sans"/>
              <a:sym typeface="Open Sans"/>
            </a:endParaRPr>
          </a:p>
        </p:txBody>
      </p:sp>
    </p:spTree>
    <p:extLst>
      <p:ext uri="{BB962C8B-B14F-4D97-AF65-F5344CB8AC3E}">
        <p14:creationId xmlns:p14="http://schemas.microsoft.com/office/powerpoint/2010/main" val="4287602442"/>
      </p:ext>
    </p:extLst>
  </p:cSld>
  <p:clrMapOvr>
    <a:masterClrMapping/>
  </p:clrMapOvr>
  <p:transition>
    <p:fade thruBlk="1"/>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hlinkClick r:id="rId3" action="ppaction://hlinkfile"/>
          </p:cNvPr>
          <p:cNvSpPr txBox="1"/>
          <p:nvPr/>
        </p:nvSpPr>
        <p:spPr>
          <a:xfrm>
            <a:off x="669491" y="790062"/>
            <a:ext cx="2655147" cy="369332"/>
          </a:xfrm>
          <a:prstGeom prst="rect">
            <a:avLst/>
          </a:prstGeom>
          <a:noFill/>
        </p:spPr>
        <p:txBody>
          <a:bodyPr wrap="square" rtlCol="0">
            <a:spAutoFit/>
          </a:bodyPr>
          <a:lstStyle/>
          <a:p>
            <a:r>
              <a:rPr lang="en-US" sz="1800" b="1" dirty="0">
                <a:solidFill>
                  <a:srgbClr val="051485"/>
                </a:solidFill>
              </a:rPr>
              <a:t>Launch</a:t>
            </a:r>
            <a:r>
              <a:rPr lang="en-US" sz="1050" dirty="0" smtClean="0">
                <a:latin typeface="Palatino Linotype" panose="02040502050505030304" pitchFamily="18" charset="0"/>
              </a:rPr>
              <a:t> </a:t>
            </a:r>
            <a:r>
              <a:rPr lang="en-US" sz="1800" b="1" dirty="0">
                <a:solidFill>
                  <a:srgbClr val="051485"/>
                </a:solidFill>
                <a:sym typeface="Open Sans"/>
              </a:rPr>
              <a:t>Email</a:t>
            </a:r>
          </a:p>
        </p:txBody>
      </p:sp>
      <p:sp>
        <p:nvSpPr>
          <p:cNvPr id="6" name="TextBox 5">
            <a:hlinkClick r:id="rId3" action="ppaction://hlinkfile"/>
          </p:cNvPr>
          <p:cNvSpPr txBox="1"/>
          <p:nvPr/>
        </p:nvSpPr>
        <p:spPr>
          <a:xfrm>
            <a:off x="619790" y="1360393"/>
            <a:ext cx="2655147" cy="369332"/>
          </a:xfrm>
          <a:prstGeom prst="rect">
            <a:avLst/>
          </a:prstGeom>
          <a:noFill/>
        </p:spPr>
        <p:txBody>
          <a:bodyPr wrap="square" rtlCol="0">
            <a:spAutoFit/>
          </a:bodyPr>
          <a:lstStyle>
            <a:defPPr marR="0" lvl="0" algn="l" rtl="0">
              <a:lnSpc>
                <a:spcPct val="100000"/>
              </a:lnSpc>
              <a:spcBef>
                <a:spcPts val="0"/>
              </a:spcBef>
              <a:spcAft>
                <a:spcPts val="0"/>
              </a:spcAft>
            </a:defPPr>
            <a:lvl1pPr>
              <a:defRPr sz="1800" b="1">
                <a:solidFill>
                  <a:srgbClr val="051485"/>
                </a:solidFill>
              </a:defRPr>
            </a:lvl1pPr>
          </a:lstStyle>
          <a:p>
            <a:r>
              <a:rPr lang="en-US" dirty="0"/>
              <a:t>Marketing Guide</a:t>
            </a:r>
          </a:p>
        </p:txBody>
      </p:sp>
      <p:sp>
        <p:nvSpPr>
          <p:cNvPr id="8" name="TextBox 7">
            <a:hlinkClick r:id="rId3" action="ppaction://hlinkfile"/>
          </p:cNvPr>
          <p:cNvSpPr txBox="1"/>
          <p:nvPr/>
        </p:nvSpPr>
        <p:spPr>
          <a:xfrm>
            <a:off x="619791" y="2609566"/>
            <a:ext cx="2655147" cy="369332"/>
          </a:xfrm>
          <a:prstGeom prst="rect">
            <a:avLst/>
          </a:prstGeom>
          <a:noFill/>
        </p:spPr>
        <p:txBody>
          <a:bodyPr wrap="square" rtlCol="0">
            <a:spAutoFit/>
          </a:bodyPr>
          <a:lstStyle>
            <a:defPPr marR="0" lvl="0" algn="l" rtl="0">
              <a:lnSpc>
                <a:spcPct val="100000"/>
              </a:lnSpc>
              <a:spcBef>
                <a:spcPts val="0"/>
              </a:spcBef>
              <a:spcAft>
                <a:spcPts val="0"/>
              </a:spcAft>
              <a:defRPr/>
            </a:defPPr>
            <a:lvl1pPr>
              <a:defRPr sz="1800" b="1">
                <a:solidFill>
                  <a:srgbClr val="051485"/>
                </a:solidFill>
              </a:defRPr>
            </a:lvl1pPr>
          </a:lstStyle>
          <a:p>
            <a:r>
              <a:rPr lang="en-US" dirty="0"/>
              <a:t>Training Guide</a:t>
            </a:r>
          </a:p>
        </p:txBody>
      </p:sp>
      <p:sp>
        <p:nvSpPr>
          <p:cNvPr id="9" name="TextBox 8">
            <a:hlinkClick r:id="rId3" action="ppaction://hlinkfile"/>
          </p:cNvPr>
          <p:cNvSpPr txBox="1"/>
          <p:nvPr/>
        </p:nvSpPr>
        <p:spPr>
          <a:xfrm>
            <a:off x="619791" y="2022932"/>
            <a:ext cx="2655147" cy="369332"/>
          </a:xfrm>
          <a:prstGeom prst="rect">
            <a:avLst/>
          </a:prstGeom>
          <a:noFill/>
        </p:spPr>
        <p:txBody>
          <a:bodyPr wrap="square" rtlCol="0">
            <a:spAutoFit/>
          </a:bodyPr>
          <a:lstStyle>
            <a:defPPr marR="0" lvl="0" algn="l" rtl="0">
              <a:lnSpc>
                <a:spcPct val="100000"/>
              </a:lnSpc>
              <a:spcBef>
                <a:spcPts val="0"/>
              </a:spcBef>
              <a:spcAft>
                <a:spcPts val="0"/>
              </a:spcAft>
              <a:defRPr/>
            </a:defPPr>
            <a:lvl1pPr>
              <a:defRPr sz="1800" b="1">
                <a:solidFill>
                  <a:srgbClr val="051485"/>
                </a:solidFill>
              </a:defRPr>
            </a:lvl1pPr>
          </a:lstStyle>
          <a:p>
            <a:r>
              <a:rPr lang="en-US" dirty="0"/>
              <a:t>User Guide</a:t>
            </a:r>
          </a:p>
        </p:txBody>
      </p:sp>
      <p:sp>
        <p:nvSpPr>
          <p:cNvPr id="10" name="TextBox 9">
            <a:hlinkClick r:id="rId3" action="ppaction://hlinkfile"/>
          </p:cNvPr>
          <p:cNvSpPr txBox="1"/>
          <p:nvPr/>
        </p:nvSpPr>
        <p:spPr>
          <a:xfrm>
            <a:off x="669490" y="3315405"/>
            <a:ext cx="2655147" cy="369332"/>
          </a:xfrm>
          <a:prstGeom prst="rect">
            <a:avLst/>
          </a:prstGeom>
          <a:noFill/>
        </p:spPr>
        <p:txBody>
          <a:bodyPr wrap="square" rtlCol="0">
            <a:spAutoFit/>
          </a:bodyPr>
          <a:lstStyle>
            <a:defPPr marR="0" lvl="0" algn="l" rtl="0">
              <a:lnSpc>
                <a:spcPct val="100000"/>
              </a:lnSpc>
              <a:spcBef>
                <a:spcPts val="0"/>
              </a:spcBef>
              <a:spcAft>
                <a:spcPts val="0"/>
              </a:spcAft>
              <a:defRPr/>
            </a:defPPr>
            <a:lvl1pPr>
              <a:defRPr sz="1800" b="1">
                <a:solidFill>
                  <a:srgbClr val="051485"/>
                </a:solidFill>
              </a:defRPr>
            </a:lvl1pPr>
          </a:lstStyle>
          <a:p>
            <a:r>
              <a:rPr lang="en-US" dirty="0"/>
              <a:t>PRD</a:t>
            </a:r>
          </a:p>
        </p:txBody>
      </p:sp>
      <p:graphicFrame>
        <p:nvGraphicFramePr>
          <p:cNvPr id="2" name="Object 1"/>
          <p:cNvGraphicFramePr>
            <a:graphicFrameLocks noChangeAspect="1"/>
          </p:cNvGraphicFramePr>
          <p:nvPr>
            <p:extLst>
              <p:ext uri="{D42A27DB-BD31-4B8C-83A1-F6EECF244321}">
                <p14:modId xmlns:p14="http://schemas.microsoft.com/office/powerpoint/2010/main" val="3649781898"/>
              </p:ext>
            </p:extLst>
          </p:nvPr>
        </p:nvGraphicFramePr>
        <p:xfrm>
          <a:off x="4553077" y="1055639"/>
          <a:ext cx="1868827" cy="1619002"/>
        </p:xfrm>
        <a:graphic>
          <a:graphicData uri="http://schemas.openxmlformats.org/presentationml/2006/ole">
            <mc:AlternateContent xmlns:mc="http://schemas.openxmlformats.org/markup-compatibility/2006">
              <mc:Choice xmlns:v="urn:schemas-microsoft-com:vml" Requires="v">
                <p:oleObj spid="_x0000_s8201" name="Packager Shell Object" showAsIcon="1" r:id="rId4" imgW="914400" imgH="792360" progId="Package">
                  <p:embed/>
                </p:oleObj>
              </mc:Choice>
              <mc:Fallback>
                <p:oleObj name="Packager Shell Object" showAsIcon="1" r:id="rId4" imgW="914400" imgH="792360" progId="Package">
                  <p:embed/>
                  <p:pic>
                    <p:nvPicPr>
                      <p:cNvPr id="0" name=""/>
                      <p:cNvPicPr/>
                      <p:nvPr/>
                    </p:nvPicPr>
                    <p:blipFill>
                      <a:blip r:embed="rId5"/>
                      <a:stretch>
                        <a:fillRect/>
                      </a:stretch>
                    </p:blipFill>
                    <p:spPr>
                      <a:xfrm>
                        <a:off x="4553077" y="1055639"/>
                        <a:ext cx="1868827" cy="1619002"/>
                      </a:xfrm>
                      <a:prstGeom prst="rect">
                        <a:avLst/>
                      </a:prstGeom>
                    </p:spPr>
                  </p:pic>
                </p:oleObj>
              </mc:Fallback>
            </mc:AlternateContent>
          </a:graphicData>
        </a:graphic>
      </p:graphicFrame>
    </p:spTree>
    <p:extLst>
      <p:ext uri="{BB962C8B-B14F-4D97-AF65-F5344CB8AC3E}">
        <p14:creationId xmlns:p14="http://schemas.microsoft.com/office/powerpoint/2010/main" val="40742804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75"/>
          <p:cNvSpPr txBox="1">
            <a:spLocks noGrp="1"/>
          </p:cNvSpPr>
          <p:nvPr>
            <p:ph type="title"/>
          </p:nvPr>
        </p:nvSpPr>
        <p:spPr>
          <a:xfrm>
            <a:off x="457200" y="1667933"/>
            <a:ext cx="8229600" cy="1390800"/>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FFFFFF"/>
              </a:buClr>
              <a:buFont typeface="Open Sans"/>
              <a:buNone/>
            </a:pPr>
            <a:r>
              <a:rPr lang="en" dirty="0" smtClean="0">
                <a:latin typeface="Palatino Linotype" panose="02040502050505030304" pitchFamily="18" charset="0"/>
              </a:rPr>
              <a:t>THANK YOU</a:t>
            </a:r>
            <a:endParaRPr sz="500" dirty="0">
              <a:latin typeface="Palatino Linotype" panose="02040502050505030304" pitchFamily="18" charset="0"/>
            </a:endParaRPr>
          </a:p>
        </p:txBody>
      </p:sp>
      <p:sp>
        <p:nvSpPr>
          <p:cNvPr id="514" name="Google Shape;514;p75"/>
          <p:cNvSpPr txBox="1">
            <a:spLocks noGrp="1"/>
          </p:cNvSpPr>
          <p:nvPr>
            <p:ph type="body" idx="4294967295"/>
          </p:nvPr>
        </p:nvSpPr>
        <p:spPr>
          <a:xfrm>
            <a:off x="0" y="4914900"/>
            <a:ext cx="3957638" cy="114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chemeClr val="lt1"/>
              </a:buClr>
              <a:buFont typeface="Open Sans"/>
              <a:buNone/>
            </a:pPr>
            <a:r>
              <a:rPr lang="en" sz="700">
                <a:solidFill>
                  <a:schemeClr val="lt1"/>
                </a:solidFill>
              </a:rPr>
              <a:t>© 2019 Udacity.  All rights reserved.</a:t>
            </a:r>
            <a:endParaRPr sz="700">
              <a:solidFill>
                <a:srgbClr val="7D97AD"/>
              </a:solidFill>
            </a:endParaRPr>
          </a:p>
        </p:txBody>
      </p:sp>
      <p:sp>
        <p:nvSpPr>
          <p:cNvPr id="515" name="Google Shape;515;p75"/>
          <p:cNvSpPr txBox="1"/>
          <p:nvPr/>
        </p:nvSpPr>
        <p:spPr>
          <a:xfrm>
            <a:off x="579204" y="2492196"/>
            <a:ext cx="7169100" cy="92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FFFFFF"/>
              </a:solidFill>
              <a:latin typeface="Open Sans"/>
              <a:ea typeface="Open Sans"/>
              <a:cs typeface="Open Sans"/>
              <a:sym typeface="Open Sans"/>
            </a:endParaRPr>
          </a:p>
        </p:txBody>
      </p:sp>
    </p:spTree>
    <p:extLst>
      <p:ext uri="{BB962C8B-B14F-4D97-AF65-F5344CB8AC3E}">
        <p14:creationId xmlns:p14="http://schemas.microsoft.com/office/powerpoint/2010/main" val="290180642"/>
      </p:ext>
    </p:extLst>
  </p:cSld>
  <p:clrMapOvr>
    <a:masterClrMapping/>
  </p:clrMapOvr>
  <p:transition>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6"/>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2B3E4"/>
              </a:buClr>
              <a:buFont typeface="Open Sans"/>
              <a:buNone/>
            </a:pPr>
            <a:r>
              <a:rPr lang="en"/>
              <a:t>What’s Our Solution?</a:t>
            </a:r>
            <a:endParaRPr sz="500"/>
          </a:p>
        </p:txBody>
      </p:sp>
      <p:sp>
        <p:nvSpPr>
          <p:cNvPr id="178" name="Google Shape;178;p36"/>
          <p:cNvSpPr txBox="1">
            <a:spLocks noGrp="1"/>
          </p:cNvSpPr>
          <p:nvPr>
            <p:ph type="title"/>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b="1" dirty="0">
                <a:solidFill>
                  <a:schemeClr val="accent1">
                    <a:lumMod val="50000"/>
                  </a:schemeClr>
                </a:solidFill>
              </a:rPr>
              <a:t>Proposal</a:t>
            </a:r>
            <a:endParaRPr sz="500" b="1" dirty="0">
              <a:solidFill>
                <a:schemeClr val="accent1">
                  <a:lumMod val="50000"/>
                </a:schemeClr>
              </a:solidFill>
            </a:endParaRPr>
          </a:p>
        </p:txBody>
      </p:sp>
      <p:sp>
        <p:nvSpPr>
          <p:cNvPr id="179" name="Google Shape;179;p36"/>
          <p:cNvSpPr txBox="1">
            <a:spLocks noGrp="1"/>
          </p:cNvSpPr>
          <p:nvPr>
            <p:ph type="body" idx="3"/>
          </p:nvPr>
        </p:nvSpPr>
        <p:spPr>
          <a:xfrm>
            <a:off x="457200" y="1409700"/>
            <a:ext cx="8229600" cy="2857500"/>
          </a:xfrm>
          <a:prstGeom prst="rect">
            <a:avLst/>
          </a:prstGeom>
          <a:noFill/>
          <a:ln>
            <a:noFill/>
          </a:ln>
        </p:spPr>
        <p:txBody>
          <a:bodyPr spcFirstLastPara="1" wrap="square" lIns="0" tIns="0" rIns="0" bIns="0" anchor="ctr" anchorCtr="0">
            <a:noAutofit/>
          </a:bodyPr>
          <a:lstStyle/>
          <a:p>
            <a:pPr marL="114300" marR="0" lvl="0" indent="-114300" algn="l" rtl="0">
              <a:lnSpc>
                <a:spcPct val="100000"/>
              </a:lnSpc>
              <a:spcBef>
                <a:spcPts val="700"/>
              </a:spcBef>
              <a:spcAft>
                <a:spcPts val="0"/>
              </a:spcAft>
              <a:buClr>
                <a:srgbClr val="2D3D4A"/>
              </a:buClr>
              <a:buSzPts val="1400"/>
              <a:buFont typeface="Cabin"/>
              <a:buChar char="•"/>
            </a:pPr>
            <a:r>
              <a:rPr lang="en-US" dirty="0" smtClean="0"/>
              <a:t>D</a:t>
            </a:r>
            <a:r>
              <a:rPr lang="en" dirty="0" smtClean="0"/>
              <a:t>eployment of Autonoums Robots (Robo-Dashers) to handle small deliveries within a 2 mile radius.</a:t>
            </a:r>
            <a:endParaRPr lang="en" dirty="0"/>
          </a:p>
          <a:p>
            <a:pPr marL="742950" lvl="1" indent="-285750">
              <a:buFont typeface="Wingdings" panose="05000000000000000000" pitchFamily="2" charset="2"/>
              <a:buChar char="Ø"/>
            </a:pPr>
            <a:r>
              <a:rPr lang="en" dirty="0" smtClean="0"/>
              <a:t> Human Dashers handle larger orders and long distance delivery.</a:t>
            </a:r>
          </a:p>
          <a:p>
            <a:pPr marL="742950" lvl="1" indent="-285750">
              <a:buFont typeface="Wingdings" panose="05000000000000000000" pitchFamily="2" charset="2"/>
              <a:buChar char="Ø"/>
            </a:pPr>
            <a:r>
              <a:rPr lang="en-US" dirty="0" smtClean="0"/>
              <a:t>R</a:t>
            </a:r>
            <a:r>
              <a:rPr lang="en" dirty="0" smtClean="0"/>
              <a:t>educed operation cost</a:t>
            </a:r>
          </a:p>
          <a:p>
            <a:pPr marL="742950" lvl="1" indent="-285750">
              <a:buFont typeface="Wingdings" panose="05000000000000000000" pitchFamily="2" charset="2"/>
              <a:buChar char="Ø"/>
            </a:pPr>
            <a:r>
              <a:rPr lang="en-US" dirty="0" smtClean="0"/>
              <a:t>R</a:t>
            </a:r>
            <a:r>
              <a:rPr lang="en" dirty="0" smtClean="0"/>
              <a:t>educed delievry fee charge on customer </a:t>
            </a:r>
          </a:p>
          <a:p>
            <a:pPr marL="742950" lvl="1" indent="-285750">
              <a:buFont typeface="Wingdings" panose="05000000000000000000" pitchFamily="2" charset="2"/>
              <a:buChar char="Ø"/>
            </a:pPr>
            <a:r>
              <a:rPr lang="en-US" dirty="0" smtClean="0"/>
              <a:t>R</a:t>
            </a:r>
            <a:r>
              <a:rPr lang="en" dirty="0" smtClean="0"/>
              <a:t>educed Carbon Footprint </a:t>
            </a:r>
          </a:p>
          <a:p>
            <a:pPr marL="285750" indent="-285750">
              <a:buFont typeface="Wingdings" panose="05000000000000000000" pitchFamily="2" charset="2"/>
              <a:buChar char="Ø"/>
            </a:pPr>
            <a:endParaRPr lang="en" dirty="0" smtClean="0"/>
          </a:p>
          <a:p>
            <a:pPr marL="114300" marR="0" lvl="0" indent="-114300" algn="l" rtl="0">
              <a:lnSpc>
                <a:spcPct val="100000"/>
              </a:lnSpc>
              <a:spcBef>
                <a:spcPts val="700"/>
              </a:spcBef>
              <a:spcAft>
                <a:spcPts val="0"/>
              </a:spcAft>
              <a:buClr>
                <a:srgbClr val="2D3D4A"/>
              </a:buClr>
              <a:buSzPts val="1400"/>
              <a:buFont typeface="Cabin"/>
              <a:buChar char="•"/>
            </a:pPr>
            <a:endParaRPr lang="en" dirty="0"/>
          </a:p>
        </p:txBody>
      </p:sp>
      <p:sp>
        <p:nvSpPr>
          <p:cNvPr id="180" name="Google Shape;180;p36"/>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7</a:t>
            </a:fld>
            <a:endParaRPr>
              <a:solidFill>
                <a:srgbClr val="929292"/>
              </a:solidFill>
            </a:endParaRPr>
          </a:p>
        </p:txBody>
      </p:sp>
      <p:sp>
        <p:nvSpPr>
          <p:cNvPr id="2" name="Text Placeholder 1"/>
          <p:cNvSpPr>
            <a:spLocks noGrp="1"/>
          </p:cNvSpPr>
          <p:nvPr>
            <p:ph type="body" idx="2"/>
          </p:nvPr>
        </p:nvSpPr>
        <p:spPr/>
        <p:txBody>
          <a:bodyPr/>
          <a:lstStyle/>
          <a:p>
            <a:endParaRPr lang="en-US"/>
          </a:p>
        </p:txBody>
      </p:sp>
    </p:spTree>
    <p:extLst>
      <p:ext uri="{BB962C8B-B14F-4D97-AF65-F5344CB8AC3E}">
        <p14:creationId xmlns:p14="http://schemas.microsoft.com/office/powerpoint/2010/main" val="752557607"/>
      </p:ext>
    </p:extLst>
  </p:cSld>
  <p:clrMapOvr>
    <a:masterClrMapping/>
  </p:clrMapOvr>
  <p:transition>
    <p:fade thruBlk="1"/>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7"/>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2B3E4"/>
              </a:buClr>
              <a:buFont typeface="Open Sans"/>
              <a:buNone/>
            </a:pPr>
            <a:r>
              <a:rPr lang="en"/>
              <a:t>What can we do?</a:t>
            </a:r>
            <a:endParaRPr sz="500"/>
          </a:p>
        </p:txBody>
      </p:sp>
      <p:sp>
        <p:nvSpPr>
          <p:cNvPr id="187" name="Google Shape;187;p37"/>
          <p:cNvSpPr txBox="1">
            <a:spLocks noGrp="1"/>
          </p:cNvSpPr>
          <p:nvPr>
            <p:ph type="title"/>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b="1" dirty="0">
                <a:solidFill>
                  <a:schemeClr val="accent1">
                    <a:lumMod val="50000"/>
                  </a:schemeClr>
                </a:solidFill>
              </a:rPr>
              <a:t>Return On Investment</a:t>
            </a:r>
            <a:endParaRPr sz="500" b="1" dirty="0">
              <a:solidFill>
                <a:schemeClr val="accent1">
                  <a:lumMod val="50000"/>
                </a:schemeClr>
              </a:solidFill>
            </a:endParaRPr>
          </a:p>
        </p:txBody>
      </p:sp>
      <p:sp>
        <p:nvSpPr>
          <p:cNvPr id="188" name="Google Shape;188;p37"/>
          <p:cNvSpPr txBox="1">
            <a:spLocks noGrp="1"/>
          </p:cNvSpPr>
          <p:nvPr>
            <p:ph type="body" idx="3"/>
          </p:nvPr>
        </p:nvSpPr>
        <p:spPr>
          <a:xfrm>
            <a:off x="405803" y="1321647"/>
            <a:ext cx="8229600" cy="1861820"/>
          </a:xfrm>
          <a:prstGeom prst="rect">
            <a:avLst/>
          </a:prstGeom>
          <a:noFill/>
          <a:ln>
            <a:noFill/>
          </a:ln>
        </p:spPr>
        <p:txBody>
          <a:bodyPr spcFirstLastPara="1" wrap="square" lIns="0" tIns="0" rIns="0" bIns="0" anchor="ctr" anchorCtr="0">
            <a:noAutofit/>
          </a:bodyPr>
          <a:lstStyle/>
          <a:p>
            <a:pPr marL="0" marR="0" lvl="0" indent="0" rtl="0">
              <a:lnSpc>
                <a:spcPct val="100000"/>
              </a:lnSpc>
              <a:spcBef>
                <a:spcPts val="700"/>
              </a:spcBef>
              <a:spcAft>
                <a:spcPts val="0"/>
              </a:spcAft>
              <a:buNone/>
            </a:pPr>
            <a:r>
              <a:rPr lang="en-US" b="1" u="sng" dirty="0" smtClean="0"/>
              <a:t>Deployment and Cost</a:t>
            </a:r>
          </a:p>
          <a:p>
            <a:pPr marL="285750" indent="-285750"/>
            <a:r>
              <a:rPr lang="en-US" dirty="0" smtClean="0"/>
              <a:t>Identify partner companies and order custom built robots to handle delivery</a:t>
            </a:r>
          </a:p>
          <a:p>
            <a:pPr marL="285750" indent="-285750"/>
            <a:r>
              <a:rPr lang="en-US" dirty="0" smtClean="0"/>
              <a:t>In-house development of software requirement for </a:t>
            </a:r>
            <a:r>
              <a:rPr lang="en-US" dirty="0" err="1" smtClean="0"/>
              <a:t>Robo</a:t>
            </a:r>
            <a:r>
              <a:rPr lang="en-US" dirty="0" smtClean="0"/>
              <a:t>-Dasher deployment.</a:t>
            </a:r>
          </a:p>
          <a:p>
            <a:pPr marL="285750" indent="-285750"/>
            <a:r>
              <a:rPr lang="en-US" dirty="0" smtClean="0"/>
              <a:t>In house hardware maintenance, tracking and human intervention supports.</a:t>
            </a:r>
          </a:p>
          <a:p>
            <a:pPr marL="285750" indent="-285750" algn="ctr"/>
            <a:endParaRPr dirty="0"/>
          </a:p>
        </p:txBody>
      </p:sp>
      <p:sp>
        <p:nvSpPr>
          <p:cNvPr id="189" name="Google Shape;189;p37"/>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8</a:t>
            </a:fld>
            <a:endParaRPr>
              <a:solidFill>
                <a:srgbClr val="929292"/>
              </a:solidFill>
            </a:endParaRPr>
          </a:p>
        </p:txBody>
      </p:sp>
      <mc:AlternateContent xmlns:mc="http://schemas.openxmlformats.org/markup-compatibility/2006" xmlns:a14="http://schemas.microsoft.com/office/drawing/2010/main">
        <mc:Choice Requires="a14">
          <p:sp>
            <p:nvSpPr>
              <p:cNvPr id="7" name="Google Shape;188;p37"/>
              <p:cNvSpPr txBox="1">
                <a:spLocks/>
              </p:cNvSpPr>
              <p:nvPr/>
            </p:nvSpPr>
            <p:spPr>
              <a:xfrm>
                <a:off x="405803" y="3281263"/>
                <a:ext cx="7986357" cy="119634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700"/>
                  </a:spcBef>
                  <a:spcAft>
                    <a:spcPts val="0"/>
                  </a:spcAft>
                  <a:buClr>
                    <a:srgbClr val="2D3D4A"/>
                  </a:buClr>
                  <a:buSzPts val="1400"/>
                  <a:buFont typeface="Cabin"/>
                  <a:buChar char="•"/>
                  <a:defRPr sz="1800" b="0" i="0" u="none" strike="noStrike" cap="none">
                    <a:solidFill>
                      <a:srgbClr val="2D3D4A"/>
                    </a:solidFill>
                    <a:latin typeface="Open Sans"/>
                    <a:ea typeface="Open Sans"/>
                    <a:cs typeface="Open Sans"/>
                    <a:sym typeface="Open Sans"/>
                  </a:defRPr>
                </a:lvl1pPr>
                <a:lvl2pPr marL="914400" marR="0" lvl="1" indent="-311150" algn="l" rtl="0">
                  <a:lnSpc>
                    <a:spcPct val="100000"/>
                  </a:lnSpc>
                  <a:spcBef>
                    <a:spcPts val="700"/>
                  </a:spcBef>
                  <a:spcAft>
                    <a:spcPts val="0"/>
                  </a:spcAft>
                  <a:buClr>
                    <a:srgbClr val="2D3D4A"/>
                  </a:buClr>
                  <a:buSzPts val="1300"/>
                  <a:buFont typeface="Open Sans"/>
                  <a:buChar char="–"/>
                  <a:defRPr sz="1600" b="0" i="0" u="none" strike="noStrike" cap="none">
                    <a:solidFill>
                      <a:srgbClr val="2D3D4A"/>
                    </a:solidFill>
                    <a:latin typeface="Open Sans"/>
                    <a:ea typeface="Open Sans"/>
                    <a:cs typeface="Open Sans"/>
                    <a:sym typeface="Open Sans"/>
                  </a:defRPr>
                </a:lvl2pPr>
                <a:lvl3pPr marL="1371600" marR="0" lvl="2" indent="-298450" algn="l" rtl="0">
                  <a:lnSpc>
                    <a:spcPct val="100000"/>
                  </a:lnSpc>
                  <a:spcBef>
                    <a:spcPts val="700"/>
                  </a:spcBef>
                  <a:spcAft>
                    <a:spcPts val="0"/>
                  </a:spcAft>
                  <a:buClr>
                    <a:srgbClr val="2D3D4A"/>
                  </a:buClr>
                  <a:buSzPts val="1100"/>
                  <a:buFont typeface="Open Sans"/>
                  <a:buChar char="–"/>
                  <a:defRPr sz="1400" b="0" i="0" u="none" strike="noStrike" cap="none">
                    <a:solidFill>
                      <a:srgbClr val="2D3D4A"/>
                    </a:solidFill>
                    <a:latin typeface="Open Sans"/>
                    <a:ea typeface="Open Sans"/>
                    <a:cs typeface="Open Sans"/>
                    <a:sym typeface="Open Sans"/>
                  </a:defRPr>
                </a:lvl3pPr>
                <a:lvl4pPr marL="1828800" marR="0" lvl="3" indent="-298450" algn="l" rtl="0">
                  <a:lnSpc>
                    <a:spcPct val="100000"/>
                  </a:lnSpc>
                  <a:spcBef>
                    <a:spcPts val="700"/>
                  </a:spcBef>
                  <a:spcAft>
                    <a:spcPts val="0"/>
                  </a:spcAft>
                  <a:buClr>
                    <a:srgbClr val="2D3D4A"/>
                  </a:buClr>
                  <a:buSzPts val="1100"/>
                  <a:buFont typeface="Open Sans"/>
                  <a:buChar char="–"/>
                  <a:defRPr sz="1400" b="0" i="0" u="none" strike="noStrike" cap="none">
                    <a:solidFill>
                      <a:srgbClr val="2D3D4A"/>
                    </a:solidFill>
                    <a:latin typeface="Open Sans"/>
                    <a:ea typeface="Open Sans"/>
                    <a:cs typeface="Open Sans"/>
                    <a:sym typeface="Open Sans"/>
                  </a:defRPr>
                </a:lvl4pPr>
                <a:lvl5pPr marL="2286000" marR="0" lvl="4" indent="-298450" algn="l" rtl="0">
                  <a:lnSpc>
                    <a:spcPct val="100000"/>
                  </a:lnSpc>
                  <a:spcBef>
                    <a:spcPts val="700"/>
                  </a:spcBef>
                  <a:spcAft>
                    <a:spcPts val="0"/>
                  </a:spcAft>
                  <a:buClr>
                    <a:srgbClr val="2D3D4A"/>
                  </a:buClr>
                  <a:buSzPts val="1100"/>
                  <a:buFont typeface="Open Sans"/>
                  <a:buChar char="–"/>
                  <a:defRPr sz="1400" b="0" i="0" u="none" strike="noStrike" cap="none">
                    <a:solidFill>
                      <a:srgbClr val="2D3D4A"/>
                    </a:solidFill>
                    <a:latin typeface="Open Sans"/>
                    <a:ea typeface="Open Sans"/>
                    <a:cs typeface="Open Sans"/>
                    <a:sym typeface="Open Sans"/>
                  </a:defRPr>
                </a:lvl5pPr>
                <a:lvl6pPr marL="2743200" marR="0" lvl="5"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6pPr>
                <a:lvl7pPr marL="3200400" marR="0" lvl="6"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7pPr>
                <a:lvl8pPr marL="3657600" marR="0" lvl="7"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8pPr>
                <a:lvl9pPr marL="4114800" marR="0" lvl="8" indent="-228600" algn="l" rtl="0">
                  <a:lnSpc>
                    <a:spcPct val="100000"/>
                  </a:lnSpc>
                  <a:spcBef>
                    <a:spcPts val="700"/>
                  </a:spcBef>
                  <a:spcAft>
                    <a:spcPts val="0"/>
                  </a:spcAft>
                  <a:buClr>
                    <a:srgbClr val="2D3D4A"/>
                  </a:buClr>
                  <a:buSzPts val="500"/>
                  <a:buFont typeface="Open Sans"/>
                  <a:buNone/>
                  <a:defRPr sz="1800" b="0" i="0" u="none" strike="noStrike" cap="none">
                    <a:solidFill>
                      <a:srgbClr val="2D3D4A"/>
                    </a:solidFill>
                    <a:latin typeface="Open Sans"/>
                    <a:ea typeface="Open Sans"/>
                    <a:cs typeface="Open Sans"/>
                    <a:sym typeface="Open Sans"/>
                  </a:defRPr>
                </a:lvl9pPr>
              </a:lstStyle>
              <a:p>
                <a:pPr marL="0" indent="0">
                  <a:buFont typeface="Cabin"/>
                  <a:buNone/>
                </a:pPr>
                <a:r>
                  <a:rPr lang="en-US" b="1" u="sng" dirty="0" smtClean="0"/>
                  <a:t>ROI</a:t>
                </a:r>
              </a:p>
              <a:p>
                <a:pPr marL="285750" indent="-285750"/>
                <a:r>
                  <a:rPr lang="en-US" b="1" dirty="0" smtClean="0">
                    <a:solidFill>
                      <a:schemeClr val="accent5"/>
                    </a:solidFill>
                  </a:rPr>
                  <a:t>(</a:t>
                </a: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𝐴𝑣𝑒𝑟𝑎𝑔𝑒</m:t>
                        </m:r>
                        <m:r>
                          <a:rPr lang="en-US" i="1">
                            <a:latin typeface="Cambria Math" panose="02040503050406030204" pitchFamily="18" charset="0"/>
                          </a:rPr>
                          <m:t> </m:t>
                        </m:r>
                        <m:r>
                          <a:rPr lang="en-US" i="1">
                            <a:latin typeface="Cambria Math" panose="02040503050406030204" pitchFamily="18" charset="0"/>
                          </a:rPr>
                          <m:t>𝑑𝑒𝑙𝑖𝑣𝑒𝑟𝑦</m:t>
                        </m:r>
                        <m:r>
                          <a:rPr lang="en-US" i="1">
                            <a:latin typeface="Cambria Math" panose="02040503050406030204" pitchFamily="18" charset="0"/>
                          </a:rPr>
                          <m:t> </m:t>
                        </m:r>
                        <m:r>
                          <a:rPr lang="en-US" i="1">
                            <a:latin typeface="Cambria Math" panose="02040503050406030204" pitchFamily="18" charset="0"/>
                          </a:rPr>
                          <m:t>𝑓𝑒𝑒</m:t>
                        </m:r>
                        <m:r>
                          <a:rPr lang="en-US" i="1">
                            <a:latin typeface="Cambria Math" panose="02040503050406030204" pitchFamily="18" charset="0"/>
                          </a:rPr>
                          <m:t> </m:t>
                        </m:r>
                        <m:r>
                          <a:rPr lang="en-US" i="1">
                            <a:latin typeface="Cambria Math" panose="02040503050406030204" pitchFamily="18" charset="0"/>
                          </a:rPr>
                          <m:t>𝑓𝑜𝑟</m:t>
                        </m:r>
                        <m:r>
                          <a:rPr lang="en-US" i="1">
                            <a:latin typeface="Cambria Math" panose="02040503050406030204" pitchFamily="18" charset="0"/>
                          </a:rPr>
                          <m:t> </m:t>
                        </m:r>
                        <m:r>
                          <a:rPr lang="en-US" i="1">
                            <a:latin typeface="Cambria Math" panose="02040503050406030204" pitchFamily="18" charset="0"/>
                          </a:rPr>
                          <m:t>𝐻𝑢𝑚𝑎𝑛</m:t>
                        </m:r>
                        <m:r>
                          <a:rPr lang="en-US" i="1">
                            <a:latin typeface="Cambria Math" panose="02040503050406030204" pitchFamily="18" charset="0"/>
                          </a:rPr>
                          <m:t>  </m:t>
                        </m:r>
                        <m:r>
                          <a:rPr lang="en-US" i="1">
                            <a:latin typeface="Cambria Math" panose="02040503050406030204" pitchFamily="18" charset="0"/>
                          </a:rPr>
                          <m:t>𝐷𝑎𝑠h𝑒𝑟</m:t>
                        </m:r>
                        <m:r>
                          <a:rPr lang="en-US" i="1">
                            <a:latin typeface="Cambria Math" panose="02040503050406030204" pitchFamily="18" charset="0"/>
                          </a:rPr>
                          <m:t>+</m:t>
                        </m:r>
                        <m:r>
                          <a:rPr lang="en-US" i="1">
                            <a:latin typeface="Cambria Math" panose="02040503050406030204" pitchFamily="18" charset="0"/>
                          </a:rPr>
                          <m:t>𝐹𝑢𝑒𝑙</m:t>
                        </m:r>
                        <m:r>
                          <a:rPr lang="en-US" i="1">
                            <a:latin typeface="Cambria Math" panose="02040503050406030204" pitchFamily="18" charset="0"/>
                          </a:rPr>
                          <m:t> </m:t>
                        </m:r>
                        <m:r>
                          <a:rPr lang="en-US" i="1">
                            <a:latin typeface="Cambria Math" panose="02040503050406030204" pitchFamily="18" charset="0"/>
                          </a:rPr>
                          <m:t>𝐶𝑜𝑠𝑡</m:t>
                        </m:r>
                      </m:e>
                    </m:d>
                    <m:r>
                      <a:rPr lang="en-US" i="1">
                        <a:latin typeface="Cambria Math" panose="02040503050406030204" pitchFamily="18" charset="0"/>
                      </a:rPr>
                      <m:t> −  </m:t>
                    </m:r>
                    <m:r>
                      <a:rPr lang="en-US" i="1">
                        <a:latin typeface="Cambria Math" panose="02040503050406030204" pitchFamily="18" charset="0"/>
                      </a:rPr>
                      <m:t>𝑅𝑜𝑏𝑜</m:t>
                    </m:r>
                    <m:r>
                      <a:rPr lang="en-US" i="1">
                        <a:latin typeface="Cambria Math" panose="02040503050406030204" pitchFamily="18" charset="0"/>
                      </a:rPr>
                      <m:t> </m:t>
                    </m:r>
                    <m:r>
                      <a:rPr lang="en-US" i="1">
                        <a:latin typeface="Cambria Math" panose="02040503050406030204" pitchFamily="18" charset="0"/>
                      </a:rPr>
                      <m:t>𝐷𝑎𝑠h𝑒𝑟</m:t>
                    </m:r>
                    <m:r>
                      <a:rPr lang="en-US" i="1">
                        <a:latin typeface="Cambria Math" panose="02040503050406030204" pitchFamily="18" charset="0"/>
                      </a:rPr>
                      <m:t> </m:t>
                    </m:r>
                    <m:r>
                      <a:rPr lang="en-US" i="1">
                        <a:latin typeface="Cambria Math" panose="02040503050406030204" pitchFamily="18" charset="0"/>
                      </a:rPr>
                      <m:t>𝑂𝑝</m:t>
                    </m:r>
                    <m:r>
                      <a:rPr lang="en-US" i="1">
                        <a:latin typeface="Cambria Math" panose="02040503050406030204" pitchFamily="18" charset="0"/>
                      </a:rPr>
                      <m:t>. </m:t>
                    </m:r>
                    <m:r>
                      <a:rPr lang="en-US" i="1">
                        <a:latin typeface="Cambria Math" panose="02040503050406030204" pitchFamily="18" charset="0"/>
                      </a:rPr>
                      <m:t>𝐶𝑜𝑠𝑡</m:t>
                    </m:r>
                    <m:r>
                      <a:rPr lang="en-US" b="1" i="1" smtClean="0">
                        <a:solidFill>
                          <a:schemeClr val="accent5"/>
                        </a:solidFill>
                        <a:latin typeface="Cambria Math" panose="02040503050406030204" pitchFamily="18" charset="0"/>
                      </a:rPr>
                      <m:t>)</m:t>
                    </m:r>
                    <m:r>
                      <a:rPr lang="en-US" b="0" i="1" smtClean="0">
                        <a:solidFill>
                          <a:schemeClr val="accent5"/>
                        </a:solidFill>
                        <a:latin typeface="Cambria Math" panose="02040503050406030204" pitchFamily="18" charset="0"/>
                      </a:rPr>
                      <m:t>  </m:t>
                    </m:r>
                    <m:r>
                      <a:rPr lang="en-US" b="0" i="1" smtClean="0">
                        <a:solidFill>
                          <a:schemeClr val="tx1">
                            <a:lumMod val="50000"/>
                          </a:schemeClr>
                        </a:solidFill>
                        <a:latin typeface="Cambria Math" panose="02040503050406030204" pitchFamily="18" charset="0"/>
                      </a:rPr>
                      <m:t>𝑋</m:t>
                    </m:r>
                    <m:r>
                      <a:rPr lang="en-US" b="0" i="1" smtClean="0">
                        <a:solidFill>
                          <a:schemeClr val="tx1">
                            <a:lumMod val="50000"/>
                          </a:schemeClr>
                        </a:solidFill>
                        <a:latin typeface="Cambria Math" panose="02040503050406030204" pitchFamily="18" charset="0"/>
                      </a:rPr>
                      <m:t> </m:t>
                    </m:r>
                    <m:r>
                      <a:rPr lang="en-US" b="0" i="1" smtClean="0">
                        <a:solidFill>
                          <a:schemeClr val="tx1">
                            <a:lumMod val="50000"/>
                          </a:schemeClr>
                        </a:solidFill>
                        <a:latin typeface="Cambria Math" panose="02040503050406030204" pitchFamily="18" charset="0"/>
                      </a:rPr>
                      <m:t>𝑁𝑜</m:t>
                    </m:r>
                    <m:r>
                      <a:rPr lang="en-US" b="0" i="1" smtClean="0">
                        <a:solidFill>
                          <a:schemeClr val="tx1">
                            <a:lumMod val="50000"/>
                          </a:schemeClr>
                        </a:solidFill>
                        <a:latin typeface="Cambria Math" panose="02040503050406030204" pitchFamily="18" charset="0"/>
                      </a:rPr>
                      <m:t>. </m:t>
                    </m:r>
                    <m:r>
                      <a:rPr lang="en-US" b="0" i="1" smtClean="0">
                        <a:solidFill>
                          <a:schemeClr val="tx1">
                            <a:lumMod val="50000"/>
                          </a:schemeClr>
                        </a:solidFill>
                        <a:latin typeface="Cambria Math" panose="02040503050406030204" pitchFamily="18" charset="0"/>
                      </a:rPr>
                      <m:t>𝑜𝑓</m:t>
                    </m:r>
                    <m:r>
                      <a:rPr lang="en-US" b="0" i="1" smtClean="0">
                        <a:solidFill>
                          <a:schemeClr val="tx1">
                            <a:lumMod val="50000"/>
                          </a:schemeClr>
                        </a:solidFill>
                        <a:latin typeface="Cambria Math" panose="02040503050406030204" pitchFamily="18" charset="0"/>
                      </a:rPr>
                      <m:t> </m:t>
                    </m:r>
                    <m:r>
                      <a:rPr lang="en-US" b="0" i="1" smtClean="0">
                        <a:solidFill>
                          <a:schemeClr val="tx1">
                            <a:lumMod val="50000"/>
                          </a:schemeClr>
                        </a:solidFill>
                        <a:latin typeface="Cambria Math" panose="02040503050406030204" pitchFamily="18" charset="0"/>
                      </a:rPr>
                      <m:t>𝑠𝑚𝑎𝑙𝑙</m:t>
                    </m:r>
                    <m:r>
                      <a:rPr lang="en-US" b="0" i="1" smtClean="0">
                        <a:solidFill>
                          <a:schemeClr val="tx1">
                            <a:lumMod val="50000"/>
                          </a:schemeClr>
                        </a:solidFill>
                        <a:latin typeface="Cambria Math" panose="02040503050406030204" pitchFamily="18" charset="0"/>
                      </a:rPr>
                      <m:t> </m:t>
                    </m:r>
                    <m:r>
                      <a:rPr lang="en-US" b="0" i="1" smtClean="0">
                        <a:solidFill>
                          <a:schemeClr val="tx1">
                            <a:lumMod val="50000"/>
                          </a:schemeClr>
                        </a:solidFill>
                        <a:latin typeface="Cambria Math" panose="02040503050406030204" pitchFamily="18" charset="0"/>
                      </a:rPr>
                      <m:t>𝑑𝑒𝑙𝑖𝑣𝑒𝑟𝑦</m:t>
                    </m:r>
                    <m:r>
                      <a:rPr lang="en-US" b="0" i="1" smtClean="0">
                        <a:solidFill>
                          <a:schemeClr val="tx1">
                            <a:lumMod val="50000"/>
                          </a:schemeClr>
                        </a:solidFill>
                        <a:latin typeface="Cambria Math" panose="02040503050406030204" pitchFamily="18" charset="0"/>
                      </a:rPr>
                      <m:t> </m:t>
                    </m:r>
                    <m:r>
                      <a:rPr lang="en-US" b="0" i="1" smtClean="0">
                        <a:solidFill>
                          <a:schemeClr val="tx1">
                            <a:lumMod val="50000"/>
                          </a:schemeClr>
                        </a:solidFill>
                        <a:latin typeface="Cambria Math" panose="02040503050406030204" pitchFamily="18" charset="0"/>
                      </a:rPr>
                      <m:t>𝑝𝑒𝑟</m:t>
                    </m:r>
                    <m:r>
                      <a:rPr lang="en-US" b="0" i="1" smtClean="0">
                        <a:solidFill>
                          <a:schemeClr val="tx1">
                            <a:lumMod val="50000"/>
                          </a:schemeClr>
                        </a:solidFill>
                        <a:latin typeface="Cambria Math" panose="02040503050406030204" pitchFamily="18" charset="0"/>
                      </a:rPr>
                      <m:t> </m:t>
                    </m:r>
                    <m:r>
                      <a:rPr lang="en-US" b="0" i="1" smtClean="0">
                        <a:solidFill>
                          <a:schemeClr val="tx1">
                            <a:lumMod val="50000"/>
                          </a:schemeClr>
                        </a:solidFill>
                        <a:latin typeface="Cambria Math" panose="02040503050406030204" pitchFamily="18" charset="0"/>
                      </a:rPr>
                      <m:t>𝑦𝑒𝑎𝑟</m:t>
                    </m:r>
                  </m:oMath>
                </a14:m>
                <a:endParaRPr lang="en-US" dirty="0">
                  <a:solidFill>
                    <a:schemeClr val="tx1">
                      <a:lumMod val="50000"/>
                    </a:schemeClr>
                  </a:solidFill>
                </a:endParaRPr>
              </a:p>
            </p:txBody>
          </p:sp>
        </mc:Choice>
        <mc:Fallback xmlns="">
          <p:sp>
            <p:nvSpPr>
              <p:cNvPr id="7" name="Google Shape;188;p37"/>
              <p:cNvSpPr txBox="1">
                <a:spLocks noRot="1" noChangeAspect="1" noMove="1" noResize="1" noEditPoints="1" noAdjustHandles="1" noChangeArrowheads="1" noChangeShapeType="1" noTextEdit="1"/>
              </p:cNvSpPr>
              <p:nvPr/>
            </p:nvSpPr>
            <p:spPr>
              <a:xfrm>
                <a:off x="405803" y="3281263"/>
                <a:ext cx="7986357" cy="1196340"/>
              </a:xfrm>
              <a:prstGeom prst="rect">
                <a:avLst/>
              </a:prstGeom>
              <a:blipFill rotWithShape="0">
                <a:blip r:embed="rId3"/>
                <a:stretch>
                  <a:fillRect l="-1832"/>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1880035088"/>
      </p:ext>
    </p:extLst>
  </p:cSld>
  <p:clrMapOvr>
    <a:masterClrMapping/>
  </p:clrMapOvr>
  <p:transition>
    <p:fade thruBlk="1"/>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8"/>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2B3E4"/>
              </a:buClr>
              <a:buFont typeface="Open Sans"/>
              <a:buNone/>
            </a:pPr>
            <a:r>
              <a:rPr lang="en"/>
              <a:t>How will we know if we’re successful?</a:t>
            </a:r>
            <a:endParaRPr sz="500"/>
          </a:p>
        </p:txBody>
      </p:sp>
      <p:sp>
        <p:nvSpPr>
          <p:cNvPr id="196" name="Google Shape;196;p38"/>
          <p:cNvSpPr txBox="1">
            <a:spLocks noGrp="1"/>
          </p:cNvSpPr>
          <p:nvPr>
            <p:ph type="title"/>
          </p:nvPr>
        </p:nvSpPr>
        <p:spPr>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D3D4A"/>
              </a:buClr>
              <a:buFont typeface="Open Sans"/>
              <a:buNone/>
            </a:pPr>
            <a:r>
              <a:rPr lang="en" b="1" dirty="0">
                <a:solidFill>
                  <a:schemeClr val="accent1">
                    <a:lumMod val="50000"/>
                  </a:schemeClr>
                </a:solidFill>
              </a:rPr>
              <a:t>Measurement</a:t>
            </a:r>
            <a:endParaRPr sz="500" b="1" dirty="0">
              <a:solidFill>
                <a:schemeClr val="accent1">
                  <a:lumMod val="50000"/>
                </a:schemeClr>
              </a:solidFill>
            </a:endParaRPr>
          </a:p>
        </p:txBody>
      </p:sp>
      <p:sp>
        <p:nvSpPr>
          <p:cNvPr id="197" name="Google Shape;197;p38"/>
          <p:cNvSpPr txBox="1">
            <a:spLocks noGrp="1"/>
          </p:cNvSpPr>
          <p:nvPr>
            <p:ph type="body" idx="3"/>
          </p:nvPr>
        </p:nvSpPr>
        <p:spPr>
          <a:xfrm>
            <a:off x="405803" y="1469813"/>
            <a:ext cx="8229600" cy="2302933"/>
          </a:xfrm>
          <a:prstGeom prst="rect">
            <a:avLst/>
          </a:prstGeom>
          <a:noFill/>
          <a:ln>
            <a:noFill/>
          </a:ln>
        </p:spPr>
        <p:txBody>
          <a:bodyPr spcFirstLastPara="1" wrap="square" lIns="0" tIns="0" rIns="0" bIns="0" anchor="ctr" anchorCtr="0">
            <a:noAutofit/>
          </a:bodyPr>
          <a:lstStyle/>
          <a:p>
            <a:pPr marL="114300" marR="0" lvl="0" indent="-114300" algn="l" rtl="0">
              <a:lnSpc>
                <a:spcPct val="100000"/>
              </a:lnSpc>
              <a:spcBef>
                <a:spcPts val="700"/>
              </a:spcBef>
              <a:spcAft>
                <a:spcPts val="0"/>
              </a:spcAft>
              <a:buClr>
                <a:srgbClr val="2D3D4A"/>
              </a:buClr>
              <a:buSzPts val="1400"/>
              <a:buFont typeface="Cabin"/>
              <a:buChar char="•"/>
            </a:pPr>
            <a:r>
              <a:rPr lang="en-US" dirty="0" smtClean="0"/>
              <a:t>Increase in booking orders for small deliveries by 25%</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Increase in positive reviews from customers and merchant that place and provide small delivery by 7%</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Increase in market share capitalization &gt; 3%</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Reduction in Operating cost &gt; 10%</a:t>
            </a:r>
          </a:p>
          <a:p>
            <a:pPr marL="114300" marR="0" lvl="0" indent="-114300" algn="l" rtl="0">
              <a:lnSpc>
                <a:spcPct val="100000"/>
              </a:lnSpc>
              <a:spcBef>
                <a:spcPts val="700"/>
              </a:spcBef>
              <a:spcAft>
                <a:spcPts val="0"/>
              </a:spcAft>
              <a:buClr>
                <a:srgbClr val="2D3D4A"/>
              </a:buClr>
              <a:buSzPts val="1400"/>
              <a:buFont typeface="Cabin"/>
              <a:buChar char="•"/>
            </a:pPr>
            <a:r>
              <a:rPr lang="en-US" dirty="0" smtClean="0"/>
              <a:t>Reduction in delivery carbon footprint  by 15-20%</a:t>
            </a:r>
          </a:p>
        </p:txBody>
      </p:sp>
      <p:sp>
        <p:nvSpPr>
          <p:cNvPr id="198" name="Google Shape;198;p38"/>
          <p:cNvSpPr txBox="1">
            <a:spLocks noGrp="1"/>
          </p:cNvSpPr>
          <p:nvPr>
            <p:ph type="sldNum" idx="12"/>
          </p:nvPr>
        </p:nvSpPr>
        <p:spPr>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7D97AD"/>
              </a:buClr>
              <a:buFont typeface="Open Sans"/>
              <a:buNone/>
            </a:pPr>
            <a:fld id="{00000000-1234-1234-1234-123412341234}" type="slidenum">
              <a:rPr lang="en"/>
              <a:t>9</a:t>
            </a:fld>
            <a:endParaRPr>
              <a:solidFill>
                <a:srgbClr val="929292"/>
              </a:solidFill>
            </a:endParaRPr>
          </a:p>
        </p:txBody>
      </p:sp>
    </p:spTree>
    <p:extLst>
      <p:ext uri="{BB962C8B-B14F-4D97-AF65-F5344CB8AC3E}">
        <p14:creationId xmlns:p14="http://schemas.microsoft.com/office/powerpoint/2010/main" val="3182547470"/>
      </p:ext>
    </p:extLst>
  </p:cSld>
  <p:clrMapOvr>
    <a:masterClrMapping/>
  </p:clrMapOvr>
  <p:transition>
    <p:fade thruBlk="1"/>
  </p:transition>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dacity Template 16x9">
  <a:themeElements>
    <a:clrScheme name="White">
      <a:dk1>
        <a:srgbClr val="2E3D49"/>
      </a:dk1>
      <a:lt1>
        <a:srgbClr val="7D97AD"/>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6183</TotalTime>
  <Words>4228</Words>
  <Application>Microsoft Office PowerPoint</Application>
  <PresentationFormat>On-screen Show (16:9)</PresentationFormat>
  <Paragraphs>594</Paragraphs>
  <Slides>62</Slides>
  <Notes>52</Notes>
  <HiddenSlides>0</HiddenSlides>
  <MMClips>0</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3</vt:i4>
      </vt:variant>
      <vt:variant>
        <vt:lpstr>Slide Titles</vt:lpstr>
      </vt:variant>
      <vt:variant>
        <vt:i4>62</vt:i4>
      </vt:variant>
    </vt:vector>
  </HeadingPairs>
  <TitlesOfParts>
    <vt:vector size="74" baseType="lpstr">
      <vt:lpstr>Cabin</vt:lpstr>
      <vt:lpstr>Open Sans</vt:lpstr>
      <vt:lpstr>Times New Roman</vt:lpstr>
      <vt:lpstr>Arial</vt:lpstr>
      <vt:lpstr>Wingdings</vt:lpstr>
      <vt:lpstr>Palatino Linotype</vt:lpstr>
      <vt:lpstr>Cambria Math</vt:lpstr>
      <vt:lpstr>Simple Light</vt:lpstr>
      <vt:lpstr>Udacity Template 16x9</vt:lpstr>
      <vt:lpstr>Acrobat Document</vt:lpstr>
      <vt:lpstr>Document</vt:lpstr>
      <vt:lpstr>Packager Shell Object</vt:lpstr>
      <vt:lpstr>DoorDash Product Pitch </vt:lpstr>
      <vt:lpstr>Background</vt:lpstr>
      <vt:lpstr>Business Case</vt:lpstr>
      <vt:lpstr>Initial Focus</vt:lpstr>
      <vt:lpstr>Initial Focus</vt:lpstr>
      <vt:lpstr>Opportunity</vt:lpstr>
      <vt:lpstr>Proposal</vt:lpstr>
      <vt:lpstr>Return On Investment</vt:lpstr>
      <vt:lpstr>Measurement</vt:lpstr>
      <vt:lpstr>Competitors</vt:lpstr>
      <vt:lpstr>Grubhub</vt:lpstr>
      <vt:lpstr>Postmates</vt:lpstr>
      <vt:lpstr>Uber Eats</vt:lpstr>
      <vt:lpstr>Competitors Overview</vt:lpstr>
      <vt:lpstr>Our Advantages</vt:lpstr>
      <vt:lpstr>Roadmap and Vision</vt:lpstr>
      <vt:lpstr>Roadmap Pillars</vt:lpstr>
      <vt:lpstr>Hardware Development</vt:lpstr>
      <vt:lpstr>Software Development</vt:lpstr>
      <vt:lpstr>Where do we go from here?</vt:lpstr>
      <vt:lpstr>DoorDash</vt:lpstr>
      <vt:lpstr>Set the stage</vt:lpstr>
      <vt:lpstr>Initial PRD</vt:lpstr>
      <vt:lpstr>Initial PRD</vt:lpstr>
      <vt:lpstr>Initial PRD</vt:lpstr>
      <vt:lpstr>Understand</vt:lpstr>
      <vt:lpstr>How Might We </vt:lpstr>
      <vt:lpstr>Stickies pack 1</vt:lpstr>
      <vt:lpstr>PowerPoint Presentation</vt:lpstr>
      <vt:lpstr>PowerPoint Presentation</vt:lpstr>
      <vt:lpstr>Monitoring &amp; Controls</vt:lpstr>
      <vt:lpstr>Monitoring &amp; Controls</vt:lpstr>
      <vt:lpstr>Trouble Shooting and Recovery</vt:lpstr>
      <vt:lpstr>Others</vt:lpstr>
      <vt:lpstr>Sprint Focus</vt:lpstr>
      <vt:lpstr>Define</vt:lpstr>
      <vt:lpstr>Robot Delivery by DoorDash Published by: John Cornor , XYX Group</vt:lpstr>
      <vt:lpstr>Success Metrics</vt:lpstr>
      <vt:lpstr>Sketch</vt:lpstr>
      <vt:lpstr>8 Sketches</vt:lpstr>
      <vt:lpstr>Solution Sketch- Track</vt:lpstr>
      <vt:lpstr>Solution Sketch- Reroute / New Order</vt:lpstr>
      <vt:lpstr>Decide</vt:lpstr>
      <vt:lpstr>Decision</vt:lpstr>
      <vt:lpstr>Prototype</vt:lpstr>
      <vt:lpstr>Storyboard</vt:lpstr>
      <vt:lpstr>Storyboard</vt:lpstr>
      <vt:lpstr>Storyboard</vt:lpstr>
      <vt:lpstr>Storyboard</vt:lpstr>
      <vt:lpstr>Prototype – Version 1</vt:lpstr>
      <vt:lpstr>Validate</vt:lpstr>
      <vt:lpstr>Robo-Dasher Research Plan</vt:lpstr>
      <vt:lpstr>User Testing: Participant 1 Key Findings</vt:lpstr>
      <vt:lpstr>User Testing: Participant 2 Key Findings</vt:lpstr>
      <vt:lpstr>Improvements</vt:lpstr>
      <vt:lpstr>Improvements</vt:lpstr>
      <vt:lpstr>Prototype – Version 2</vt:lpstr>
      <vt:lpstr>Handoff</vt:lpstr>
      <vt:lpstr>Updated PRD</vt:lpstr>
      <vt:lpstr>DELIVER PRODUCT DOCS</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NAME]</dc:title>
  <dc:creator>Ayileye, Dayo E /C</dc:creator>
  <cp:lastModifiedBy>Ayileye, Dayo E /C</cp:lastModifiedBy>
  <cp:revision>94</cp:revision>
  <dcterms:modified xsi:type="dcterms:W3CDTF">2022-06-13T15:00:06Z</dcterms:modified>
</cp:coreProperties>
</file>